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6" r:id="rId6"/>
    <p:sldId id="264" r:id="rId7"/>
    <p:sldId id="262" r:id="rId8"/>
    <p:sldId id="271" r:id="rId9"/>
    <p:sldId id="263" r:id="rId10"/>
    <p:sldId id="270" r:id="rId11"/>
    <p:sldId id="269" r:id="rId12"/>
    <p:sldId id="261" r:id="rId13"/>
    <p:sldId id="272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5F99F-8231-450C-8BAA-81A62C1201B9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10E45-7613-4413-B628-CF81CE03104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5CB284-2528-4AFD-AFA3-9C0E728D5B16}" type="slidenum">
              <a:rPr lang="ja-JP" altLang="en-US" smtClean="0"/>
              <a:pPr>
                <a:defRPr/>
              </a:pPr>
              <a:t>11</a:t>
            </a:fld>
            <a:endParaRPr lang="en-US" altLang="ja-JP" smtClean="0"/>
          </a:p>
        </p:txBody>
      </p:sp>
      <p:sp>
        <p:nvSpPr>
          <p:cNvPr id="174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EF3816-5D7E-45C7-9954-B07F023D529D}" type="slidenum">
              <a:rPr lang="ja-JP" altLang="en-US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1" y="4343436"/>
            <a:ext cx="5027920" cy="4114143"/>
          </a:xfrm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60913C-D431-4183-868F-BC01F039097C}" type="slidenum">
              <a:rPr lang="ja-JP" altLang="en-US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1" y="4343436"/>
            <a:ext cx="5027920" cy="4114143"/>
          </a:xfrm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10E45-7613-4413-B628-CF81CE03104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56" name="正方形/長方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正方形/長方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正方形/長方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正方形/長方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42863"/>
            <a:ext cx="9144000" cy="60960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241300" y="660400"/>
            <a:ext cx="8750300" cy="2870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41300" y="3683000"/>
            <a:ext cx="8750300" cy="2870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D49F1-C272-4BBF-B36A-2595496092F8}" type="slidenum">
              <a:rPr lang="fr-FR"/>
              <a:pPr>
                <a:defRPr/>
              </a:pPr>
              <a:t>&lt;#&gt;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フリーフォーム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フリーフォーム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フリーフォーム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フリーフォーム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正方形/長方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正方形/長方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コネクタ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コネクタ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コネクタ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DC365A-9E5C-4A64-B76C-2A6621695C95}" type="datetimeFigureOut">
              <a:rPr kumimoji="1" lang="ja-JP" altLang="en-US" smtClean="0"/>
              <a:pPr/>
              <a:t>2008/9/1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028EF3F-359E-4D32-BB28-8F548AC110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6586558" cy="1975104"/>
          </a:xfrm>
        </p:spPr>
        <p:txBody>
          <a:bodyPr/>
          <a:lstStyle/>
          <a:p>
            <a:r>
              <a:rPr lang="en-US" dirty="0" smtClean="0"/>
              <a:t>MULTI-QUARK </a:t>
            </a:r>
            <a:r>
              <a:rPr lang="en-US" dirty="0" smtClean="0"/>
              <a:t>HADRON PHYICS </a:t>
            </a:r>
            <a:r>
              <a:rPr lang="en-US" dirty="0" smtClean="0"/>
              <a:t>at J-PARC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z="2400" dirty="0" smtClean="0"/>
              <a:t>Takashi Nakano(RCNP, Osaka </a:t>
            </a:r>
            <a:r>
              <a:rPr lang="en-US" altLang="ja-JP" sz="2400" dirty="0" err="1" smtClean="0"/>
              <a:t>Univ</a:t>
            </a:r>
            <a:r>
              <a:rPr lang="en-US" altLang="ja-JP" sz="2400" dirty="0" smtClean="0"/>
              <a:t>)</a:t>
            </a:r>
          </a:p>
          <a:p>
            <a:r>
              <a:rPr lang="en-US" sz="1800" dirty="0" smtClean="0">
                <a:solidFill>
                  <a:srgbClr val="FFFFFF"/>
                </a:solidFill>
                <a:latin typeface="Verdana"/>
              </a:rPr>
              <a:t>September 1st, 2008@RIKEN</a:t>
            </a:r>
            <a:endParaRPr kumimoji="1"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5926"/>
            <a:ext cx="7443814" cy="1714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kumimoji="1" lang="en-US" altLang="ja-JP" sz="1900" dirty="0" smtClean="0"/>
          </a:p>
          <a:p>
            <a:r>
              <a:rPr lang="en-US" altLang="ja-JP" dirty="0" smtClean="0"/>
              <a:t>Collaboration: ~100 </a:t>
            </a:r>
            <a:r>
              <a:rPr lang="en-US" altLang="ja-JP" dirty="0" err="1" smtClean="0"/>
              <a:t>peaople</a:t>
            </a:r>
            <a:endParaRPr lang="en-US" altLang="ja-JP" dirty="0" smtClean="0"/>
          </a:p>
          <a:p>
            <a:r>
              <a:rPr lang="en-US" altLang="ja-JP" dirty="0" smtClean="0"/>
              <a:t>Budget: ~100 </a:t>
            </a:r>
            <a:r>
              <a:rPr lang="en-US" altLang="ja-JP" dirty="0" err="1" smtClean="0"/>
              <a:t>oku</a:t>
            </a:r>
            <a:r>
              <a:rPr lang="en-US" altLang="ja-JP" dirty="0" smtClean="0"/>
              <a:t> yen</a:t>
            </a:r>
            <a:endParaRPr lang="en-US" altLang="ja-JP" dirty="0" smtClean="0"/>
          </a:p>
          <a:p>
            <a:r>
              <a:rPr lang="en-US" altLang="ja-JP" dirty="0" smtClean="0"/>
              <a:t>Need </a:t>
            </a:r>
            <a:r>
              <a:rPr lang="en-US" altLang="ja-JP" dirty="0" smtClean="0">
                <a:solidFill>
                  <a:srgbClr val="FFFF00"/>
                </a:solidFill>
              </a:rPr>
              <a:t>flagship</a:t>
            </a:r>
            <a:r>
              <a:rPr lang="en-US" altLang="ja-JP" dirty="0" smtClean="0"/>
              <a:t> or </a:t>
            </a:r>
            <a:r>
              <a:rPr lang="en-US" altLang="ja-JP" dirty="0" smtClean="0">
                <a:solidFill>
                  <a:srgbClr val="FFFF00"/>
                </a:solidFill>
              </a:rPr>
              <a:t>booster</a:t>
            </a:r>
            <a:r>
              <a:rPr lang="en-US" altLang="ja-JP" dirty="0" smtClean="0"/>
              <a:t> experiment</a:t>
            </a:r>
          </a:p>
          <a:p>
            <a:pPr>
              <a:buNone/>
            </a:pP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7290" y="3857628"/>
            <a:ext cx="66437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“By the way, I believe in the existence of the 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kumimoji="1" lang="en-US" altLang="ja-JP" sz="2400" baseline="30000" dirty="0" smtClean="0">
                <a:solidFill>
                  <a:srgbClr val="FF0000"/>
                </a:solidFill>
              </a:rPr>
              <a:t>+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strongly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.”</a:t>
            </a:r>
          </a:p>
          <a:p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Let’s hope LEPS/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Naruki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Exp will provide a strong evidences.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609600"/>
          </a:xfrm>
        </p:spPr>
        <p:txBody>
          <a:bodyPr/>
          <a:lstStyle/>
          <a:p>
            <a:pPr algn="ctr" eaLnBrk="1" hangingPunct="1"/>
            <a:r>
              <a:rPr lang="en-US" altLang="ja-JP" dirty="0" smtClean="0">
                <a:latin typeface="Symbol" pitchFamily="18" charset="2"/>
              </a:rPr>
              <a:t>Q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 </a:t>
            </a:r>
            <a:r>
              <a:rPr lang="en-US" altLang="ja-JP" dirty="0" smtClean="0"/>
              <a:t>production</a:t>
            </a:r>
            <a:endParaRPr lang="en-US" altLang="ja-JP" baseline="30000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6113" y="919163"/>
            <a:ext cx="7616825" cy="2870200"/>
          </a:xfrm>
        </p:spPr>
        <p:txBody>
          <a:bodyPr/>
          <a:lstStyle/>
          <a:p>
            <a:r>
              <a:rPr lang="en-US" altLang="ja-JP" sz="2400" dirty="0" smtClean="0"/>
              <a:t>experiment at J-</a:t>
            </a:r>
            <a:r>
              <a:rPr lang="en-US" altLang="ja-JP" sz="2400" dirty="0" err="1" smtClean="0"/>
              <a:t>PARC</a:t>
            </a:r>
            <a:r>
              <a:rPr lang="en-US" altLang="ja-JP" sz="2400" dirty="0" err="1" smtClean="0"/>
              <a:t>Reverse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reaction of the </a:t>
            </a:r>
            <a:r>
              <a:rPr lang="en-US" altLang="ja-JP" sz="2400" dirty="0" smtClean="0">
                <a:latin typeface="Symbol" pitchFamily="18" charset="2"/>
              </a:rPr>
              <a:t>Q</a:t>
            </a:r>
            <a:r>
              <a:rPr lang="en-US" altLang="ja-JP" sz="2400" baseline="30000" dirty="0" smtClean="0"/>
              <a:t>+</a:t>
            </a:r>
            <a:r>
              <a:rPr lang="en-US" altLang="ja-JP" sz="2400" dirty="0" smtClean="0"/>
              <a:t> decay using a low energy K</a:t>
            </a:r>
            <a:r>
              <a:rPr lang="en-US" altLang="ja-JP" sz="2400" baseline="30000" dirty="0" smtClean="0"/>
              <a:t>+</a:t>
            </a:r>
            <a:r>
              <a:rPr lang="en-US" altLang="ja-JP" sz="2400" dirty="0" smtClean="0"/>
              <a:t> beam gives an unambiguous answer. </a:t>
            </a:r>
            <a:endParaRPr lang="en-US" altLang="ja-JP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ja-JP" sz="2000" dirty="0" smtClean="0"/>
              <a:t>                              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K</a:t>
            </a:r>
            <a:r>
              <a:rPr lang="ja-JP" altLang="en-US" sz="2000" b="1" baseline="30000" dirty="0" smtClean="0">
                <a:solidFill>
                  <a:schemeClr val="accent2"/>
                </a:solidFill>
              </a:rPr>
              <a:t>＋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n → </a:t>
            </a:r>
            <a:r>
              <a:rPr lang="en-US" altLang="ja-JP" sz="2000" b="1" dirty="0" smtClean="0">
                <a:solidFill>
                  <a:schemeClr val="accent2"/>
                </a:solidFill>
                <a:latin typeface="Symbol" pitchFamily="18" charset="2"/>
              </a:rPr>
              <a:t>Q</a:t>
            </a:r>
            <a:r>
              <a:rPr lang="en-US" altLang="ja-JP" sz="2000" b="1" baseline="30000" dirty="0" smtClean="0">
                <a:solidFill>
                  <a:schemeClr val="accent2"/>
                </a:solidFill>
              </a:rPr>
              <a:t>+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→ K</a:t>
            </a:r>
            <a:r>
              <a:rPr lang="en-US" altLang="ja-JP" sz="2000" b="1" baseline="-25000" dirty="0" smtClean="0">
                <a:solidFill>
                  <a:schemeClr val="accent2"/>
                </a:solidFill>
              </a:rPr>
              <a:t>S</a:t>
            </a:r>
            <a:r>
              <a:rPr lang="en-US" altLang="ja-JP" sz="2000" b="1" baseline="30000" dirty="0" smtClean="0">
                <a:solidFill>
                  <a:schemeClr val="accent2"/>
                </a:solidFill>
              </a:rPr>
              <a:t>0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p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ja-JP" sz="2400" dirty="0" smtClean="0"/>
              <a:t>Cross-section depends on only the spin and the decay width.</a:t>
            </a:r>
          </a:p>
          <a:p>
            <a:pPr eaLnBrk="1" hangingPunct="1"/>
            <a:endParaRPr lang="en-US" altLang="ja-JP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ja-JP" sz="2400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46125" y="2979738"/>
          <a:ext cx="5397500" cy="755650"/>
        </p:xfrm>
        <a:graphic>
          <a:graphicData uri="http://schemas.openxmlformats.org/presentationml/2006/ole">
            <p:oleObj spid="_x0000_s1026" name="数式" r:id="rId4" imgW="2374560" imgH="444240" progId="Equation.3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57900" y="3105150"/>
            <a:ext cx="46386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kumimoji="1" lang="en-US" altLang="ja-JP">
                <a:solidFill>
                  <a:schemeClr val="tx2"/>
                </a:solidFill>
                <a:sym typeface="Symbol" pitchFamily="18" charset="2"/>
              </a:rPr>
              <a:t>26.4  mb/MeV</a:t>
            </a:r>
          </a:p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kumimoji="1" lang="en-US" altLang="ja-JP">
                <a:solidFill>
                  <a:schemeClr val="tx2"/>
                </a:solidFill>
                <a:sym typeface="Symbol" pitchFamily="18" charset="2"/>
              </a:rPr>
              <a:t>   </a:t>
            </a:r>
            <a:endParaRPr kumimoji="1" lang="en-US" altLang="ja-JP" sz="1800">
              <a:solidFill>
                <a:schemeClr val="tx2"/>
              </a:solidFill>
              <a:sym typeface="Symbol" pitchFamily="18" charset="2"/>
            </a:endParaRPr>
          </a:p>
        </p:txBody>
      </p:sp>
      <p:sp>
        <p:nvSpPr>
          <p:cNvPr id="8198" name="テキスト ボックス 26"/>
          <p:cNvSpPr txBox="1">
            <a:spLocks noChangeArrowheads="1"/>
          </p:cNvSpPr>
          <p:nvPr/>
        </p:nvSpPr>
        <p:spPr bwMode="auto">
          <a:xfrm>
            <a:off x="4967288" y="4294188"/>
            <a:ext cx="3762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b="1">
                <a:solidFill>
                  <a:srgbClr val="CC0099"/>
                </a:solidFill>
                <a:sym typeface="Symbol" pitchFamily="18" charset="2"/>
              </a:rPr>
              <a:t></a:t>
            </a:r>
            <a:r>
              <a:rPr kumimoji="1" lang="en-US" altLang="ja-JP" sz="1600" b="1" baseline="30000">
                <a:solidFill>
                  <a:srgbClr val="CC0099"/>
                </a:solidFill>
              </a:rPr>
              <a:t>+</a:t>
            </a:r>
            <a:endParaRPr kumimoji="1" lang="ja-JP" altLang="en-US" sz="1600" b="1" baseline="30000">
              <a:solidFill>
                <a:srgbClr val="CC0099"/>
              </a:solidFill>
            </a:endParaRPr>
          </a:p>
        </p:txBody>
      </p:sp>
      <p:sp>
        <p:nvSpPr>
          <p:cNvPr id="8199" name="正方形/長方形 7"/>
          <p:cNvSpPr>
            <a:spLocks noChangeArrowheads="1"/>
          </p:cNvSpPr>
          <p:nvPr/>
        </p:nvSpPr>
        <p:spPr bwMode="auto">
          <a:xfrm>
            <a:off x="2960688" y="4370388"/>
            <a:ext cx="2489200" cy="22225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8200" name="正方形/長方形 8"/>
          <p:cNvSpPr>
            <a:spLocks noChangeArrowheads="1"/>
          </p:cNvSpPr>
          <p:nvPr/>
        </p:nvSpPr>
        <p:spPr bwMode="auto">
          <a:xfrm>
            <a:off x="3938588" y="5310188"/>
            <a:ext cx="444500" cy="3937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8201" name="正方形/長方形 9"/>
          <p:cNvSpPr>
            <a:spLocks noChangeArrowheads="1"/>
          </p:cNvSpPr>
          <p:nvPr/>
        </p:nvSpPr>
        <p:spPr bwMode="auto">
          <a:xfrm>
            <a:off x="5564188" y="4357688"/>
            <a:ext cx="381000" cy="2235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8202" name="正方形/長方形 10"/>
          <p:cNvSpPr>
            <a:spLocks noChangeArrowheads="1"/>
          </p:cNvSpPr>
          <p:nvPr/>
        </p:nvSpPr>
        <p:spPr bwMode="auto">
          <a:xfrm>
            <a:off x="6148388" y="4357688"/>
            <a:ext cx="381000" cy="2235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8203" name="正方形/長方形 11"/>
          <p:cNvSpPr>
            <a:spLocks noChangeArrowheads="1"/>
          </p:cNvSpPr>
          <p:nvPr/>
        </p:nvSpPr>
        <p:spPr bwMode="auto">
          <a:xfrm>
            <a:off x="6783388" y="4357688"/>
            <a:ext cx="381000" cy="2235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8204" name="正方形/長方形 12"/>
          <p:cNvSpPr>
            <a:spLocks noChangeArrowheads="1"/>
          </p:cNvSpPr>
          <p:nvPr/>
        </p:nvSpPr>
        <p:spPr bwMode="auto">
          <a:xfrm>
            <a:off x="7786688" y="4357688"/>
            <a:ext cx="381000" cy="22352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en-US" sz="4000">
              <a:solidFill>
                <a:srgbClr val="FF0000"/>
              </a:solidFill>
            </a:endParaRPr>
          </a:p>
        </p:txBody>
      </p:sp>
      <p:sp>
        <p:nvSpPr>
          <p:cNvPr id="8205" name="テキスト ボックス 24"/>
          <p:cNvSpPr txBox="1">
            <a:spLocks noChangeArrowheads="1"/>
          </p:cNvSpPr>
          <p:nvPr/>
        </p:nvSpPr>
        <p:spPr bwMode="auto">
          <a:xfrm>
            <a:off x="3482975" y="444658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b="1">
                <a:solidFill>
                  <a:srgbClr val="FF0000"/>
                </a:solidFill>
              </a:rPr>
              <a:t>TPC</a:t>
            </a:r>
            <a:endParaRPr kumimoji="1" lang="ja-JP" altLang="en-US" sz="1400" b="1">
              <a:solidFill>
                <a:srgbClr val="FF0000"/>
              </a:solidFill>
            </a:endParaRPr>
          </a:p>
        </p:txBody>
      </p:sp>
      <p:sp>
        <p:nvSpPr>
          <p:cNvPr id="8206" name="テキスト ボックス 25"/>
          <p:cNvSpPr txBox="1">
            <a:spLocks noChangeArrowheads="1"/>
          </p:cNvSpPr>
          <p:nvPr/>
        </p:nvSpPr>
        <p:spPr bwMode="auto">
          <a:xfrm>
            <a:off x="3338513" y="5003800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b="1">
                <a:solidFill>
                  <a:srgbClr val="FF0000"/>
                </a:solidFill>
              </a:rPr>
              <a:t>LD</a:t>
            </a:r>
            <a:r>
              <a:rPr kumimoji="1" lang="en-US" altLang="ja-JP" sz="1400" b="1" baseline="-25000">
                <a:solidFill>
                  <a:srgbClr val="FF0000"/>
                </a:solidFill>
              </a:rPr>
              <a:t>2 </a:t>
            </a:r>
            <a:r>
              <a:rPr kumimoji="1" lang="en-US" altLang="ja-JP" sz="1400" b="1">
                <a:solidFill>
                  <a:srgbClr val="FF0000"/>
                </a:solidFill>
              </a:rPr>
              <a:t>target</a:t>
            </a:r>
            <a:endParaRPr kumimoji="1" lang="ja-JP" altLang="en-US" sz="1400" b="1">
              <a:solidFill>
                <a:srgbClr val="FF0000"/>
              </a:solidFill>
            </a:endParaRPr>
          </a:p>
        </p:txBody>
      </p:sp>
      <p:cxnSp>
        <p:nvCxnSpPr>
          <p:cNvPr id="8207" name="直線矢印コネクタ 14"/>
          <p:cNvCxnSpPr>
            <a:cxnSpLocks noChangeShapeType="1"/>
            <a:stCxn id="8211" idx="2"/>
          </p:cNvCxnSpPr>
          <p:nvPr/>
        </p:nvCxnSpPr>
        <p:spPr bwMode="auto">
          <a:xfrm>
            <a:off x="946150" y="5543550"/>
            <a:ext cx="3259138" cy="9525"/>
          </a:xfrm>
          <a:prstGeom prst="straightConnector1">
            <a:avLst/>
          </a:prstGeom>
          <a:noFill/>
          <a:ln w="28575" algn="ctr">
            <a:solidFill>
              <a:srgbClr val="CC0099"/>
            </a:solidFill>
            <a:round/>
            <a:headEnd/>
            <a:tailEnd type="arrow" w="med" len="med"/>
          </a:ln>
        </p:spPr>
      </p:cxnSp>
      <p:cxnSp>
        <p:nvCxnSpPr>
          <p:cNvPr id="8208" name="直線矢印コネクタ 18"/>
          <p:cNvCxnSpPr>
            <a:cxnSpLocks noChangeShapeType="1"/>
          </p:cNvCxnSpPr>
          <p:nvPr/>
        </p:nvCxnSpPr>
        <p:spPr bwMode="auto">
          <a:xfrm>
            <a:off x="4243388" y="5551488"/>
            <a:ext cx="4064000" cy="736600"/>
          </a:xfrm>
          <a:prstGeom prst="straightConnector1">
            <a:avLst/>
          </a:prstGeom>
          <a:noFill/>
          <a:ln w="28575" algn="ctr">
            <a:solidFill>
              <a:srgbClr val="CC0099"/>
            </a:solidFill>
            <a:round/>
            <a:headEnd/>
            <a:tailEnd type="arrow" w="med" len="med"/>
          </a:ln>
        </p:spPr>
      </p:cxnSp>
      <p:cxnSp>
        <p:nvCxnSpPr>
          <p:cNvPr id="8209" name="直線矢印コネクタ 21"/>
          <p:cNvCxnSpPr>
            <a:cxnSpLocks noChangeShapeType="1"/>
          </p:cNvCxnSpPr>
          <p:nvPr/>
        </p:nvCxnSpPr>
        <p:spPr bwMode="auto">
          <a:xfrm rot="5400000" flipH="1" flipV="1">
            <a:off x="4103688" y="4649788"/>
            <a:ext cx="977900" cy="749300"/>
          </a:xfrm>
          <a:prstGeom prst="straightConnector1">
            <a:avLst/>
          </a:prstGeom>
          <a:noFill/>
          <a:ln w="28575" algn="ctr">
            <a:solidFill>
              <a:srgbClr val="CC0099"/>
            </a:solidFill>
            <a:round/>
            <a:headEnd/>
            <a:tailEnd type="arrow" w="med" len="med"/>
          </a:ln>
        </p:spPr>
      </p:cxnSp>
      <p:cxnSp>
        <p:nvCxnSpPr>
          <p:cNvPr id="8210" name="直線矢印コネクタ 23"/>
          <p:cNvCxnSpPr>
            <a:cxnSpLocks noChangeShapeType="1"/>
          </p:cNvCxnSpPr>
          <p:nvPr/>
        </p:nvCxnSpPr>
        <p:spPr bwMode="auto">
          <a:xfrm rot="16200000" flipH="1">
            <a:off x="3900488" y="5818188"/>
            <a:ext cx="863600" cy="279400"/>
          </a:xfrm>
          <a:prstGeom prst="straightConnector1">
            <a:avLst/>
          </a:prstGeom>
          <a:noFill/>
          <a:ln w="28575" algn="ctr">
            <a:solidFill>
              <a:srgbClr val="CC0099"/>
            </a:solidFill>
            <a:round/>
            <a:headEnd/>
            <a:tailEnd type="arrow" w="med" len="med"/>
          </a:ln>
        </p:spPr>
      </p:cxnSp>
      <p:sp>
        <p:nvSpPr>
          <p:cNvPr id="8211" name="テキスト ボックス 24"/>
          <p:cNvSpPr txBox="1">
            <a:spLocks noChangeArrowheads="1"/>
          </p:cNvSpPr>
          <p:nvPr/>
        </p:nvSpPr>
        <p:spPr bwMode="auto">
          <a:xfrm>
            <a:off x="739775" y="5205413"/>
            <a:ext cx="412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b="1" dirty="0">
                <a:solidFill>
                  <a:srgbClr val="CC0099"/>
                </a:solidFill>
              </a:rPr>
              <a:t>K</a:t>
            </a:r>
            <a:r>
              <a:rPr kumimoji="1" lang="en-US" altLang="ja-JP" sz="1600" b="1" baseline="30000" dirty="0">
                <a:solidFill>
                  <a:srgbClr val="CC0099"/>
                </a:solidFill>
              </a:rPr>
              <a:t>+</a:t>
            </a:r>
            <a:endParaRPr kumimoji="1" lang="ja-JP" altLang="en-US" sz="1600" b="1" baseline="30000" dirty="0">
              <a:solidFill>
                <a:srgbClr val="CC0099"/>
              </a:solidFill>
            </a:endParaRPr>
          </a:p>
        </p:txBody>
      </p:sp>
      <p:sp>
        <p:nvSpPr>
          <p:cNvPr id="8212" name="テキスト ボックス 25"/>
          <p:cNvSpPr txBox="1">
            <a:spLocks noChangeArrowheads="1"/>
          </p:cNvSpPr>
          <p:nvPr/>
        </p:nvSpPr>
        <p:spPr bwMode="auto">
          <a:xfrm>
            <a:off x="7281863" y="5754688"/>
            <a:ext cx="827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b="1">
                <a:solidFill>
                  <a:srgbClr val="CC0099"/>
                </a:solidFill>
              </a:rPr>
              <a:t>proton</a:t>
            </a:r>
            <a:endParaRPr kumimoji="1" lang="ja-JP" altLang="en-US" sz="1600" b="1" baseline="30000">
              <a:solidFill>
                <a:srgbClr val="CC0099"/>
              </a:solidFill>
            </a:endParaRPr>
          </a:p>
        </p:txBody>
      </p:sp>
      <p:sp>
        <p:nvSpPr>
          <p:cNvPr id="8213" name="テキスト ボックス 27"/>
          <p:cNvSpPr txBox="1">
            <a:spLocks noChangeArrowheads="1"/>
          </p:cNvSpPr>
          <p:nvPr/>
        </p:nvSpPr>
        <p:spPr bwMode="auto">
          <a:xfrm>
            <a:off x="4344988" y="6376988"/>
            <a:ext cx="341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600" b="1">
                <a:solidFill>
                  <a:srgbClr val="CC0099"/>
                </a:solidFill>
                <a:sym typeface="Symbol" pitchFamily="18" charset="2"/>
              </a:rPr>
              <a:t></a:t>
            </a:r>
            <a:r>
              <a:rPr kumimoji="1" lang="en-US" altLang="ja-JP" sz="1600" b="1" baseline="30000">
                <a:solidFill>
                  <a:srgbClr val="CC0099"/>
                </a:solidFill>
                <a:sym typeface="Symbol" pitchFamily="18" charset="2"/>
              </a:rPr>
              <a:t>-</a:t>
            </a:r>
            <a:endParaRPr kumimoji="1" lang="ja-JP" altLang="en-US" sz="1600" b="1" baseline="30000">
              <a:solidFill>
                <a:srgbClr val="CC0099"/>
              </a:solidFill>
            </a:endParaRPr>
          </a:p>
        </p:txBody>
      </p:sp>
      <p:sp>
        <p:nvSpPr>
          <p:cNvPr id="8214" name="テキスト ボックス 49"/>
          <p:cNvSpPr txBox="1">
            <a:spLocks noChangeArrowheads="1"/>
          </p:cNvSpPr>
          <p:nvPr/>
        </p:nvSpPr>
        <p:spPr bwMode="auto">
          <a:xfrm>
            <a:off x="3340100" y="4014788"/>
            <a:ext cx="326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ja-JP" sz="1400" b="1">
                <a:solidFill>
                  <a:srgbClr val="FF0000"/>
                </a:solidFill>
              </a:rPr>
              <a:t>Inside 1 Tesla solenoid</a:t>
            </a:r>
            <a:endParaRPr kumimoji="1" lang="ja-JP" altLang="en-US" sz="1400" b="1">
              <a:solidFill>
                <a:srgbClr val="FF0000"/>
              </a:solidFill>
            </a:endParaRPr>
          </a:p>
        </p:txBody>
      </p:sp>
      <p:sp>
        <p:nvSpPr>
          <p:cNvPr id="8215" name="テキスト ボックス 50"/>
          <p:cNvSpPr txBox="1">
            <a:spLocks noChangeArrowheads="1"/>
          </p:cNvSpPr>
          <p:nvPr/>
        </p:nvSpPr>
        <p:spPr bwMode="auto">
          <a:xfrm>
            <a:off x="6229350" y="4751388"/>
            <a:ext cx="1289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b="1">
                <a:solidFill>
                  <a:srgbClr val="FF0000"/>
                </a:solidFill>
              </a:rPr>
              <a:t>Forward DCs</a:t>
            </a:r>
            <a:endParaRPr kumimoji="1" lang="ja-JP" altLang="en-US" sz="1400" b="1">
              <a:solidFill>
                <a:srgbClr val="FF0000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17650" y="5211763"/>
            <a:ext cx="1296988" cy="647700"/>
            <a:chOff x="1791" y="1026"/>
            <a:chExt cx="817" cy="363"/>
          </a:xfrm>
        </p:grpSpPr>
        <p:sp>
          <p:nvSpPr>
            <p:cNvPr id="8222" name="Rectangle 9"/>
            <p:cNvSpPr>
              <a:spLocks noChangeArrowheads="1"/>
            </p:cNvSpPr>
            <p:nvPr/>
          </p:nvSpPr>
          <p:spPr bwMode="auto">
            <a:xfrm>
              <a:off x="1791" y="1026"/>
              <a:ext cx="817" cy="36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en-US" sz="4000">
                <a:solidFill>
                  <a:srgbClr val="FF0000"/>
                </a:solidFill>
              </a:endParaRPr>
            </a:p>
          </p:txBody>
        </p:sp>
        <p:sp>
          <p:nvSpPr>
            <p:cNvPr id="8223" name="Line 12"/>
            <p:cNvSpPr>
              <a:spLocks noChangeShapeType="1"/>
            </p:cNvSpPr>
            <p:nvPr/>
          </p:nvSpPr>
          <p:spPr bwMode="auto">
            <a:xfrm>
              <a:off x="1927" y="102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8224" name="Line 13"/>
            <p:cNvSpPr>
              <a:spLocks noChangeShapeType="1"/>
            </p:cNvSpPr>
            <p:nvPr/>
          </p:nvSpPr>
          <p:spPr bwMode="auto">
            <a:xfrm>
              <a:off x="2064" y="102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8225" name="Line 14"/>
            <p:cNvSpPr>
              <a:spLocks noChangeShapeType="1"/>
            </p:cNvSpPr>
            <p:nvPr/>
          </p:nvSpPr>
          <p:spPr bwMode="auto">
            <a:xfrm>
              <a:off x="2200" y="102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8226" name="Line 15"/>
            <p:cNvSpPr>
              <a:spLocks noChangeShapeType="1"/>
            </p:cNvSpPr>
            <p:nvPr/>
          </p:nvSpPr>
          <p:spPr bwMode="auto">
            <a:xfrm>
              <a:off x="2336" y="102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8227" name="Line 16"/>
            <p:cNvSpPr>
              <a:spLocks noChangeShapeType="1"/>
            </p:cNvSpPr>
            <p:nvPr/>
          </p:nvSpPr>
          <p:spPr bwMode="auto">
            <a:xfrm>
              <a:off x="2472" y="102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8217" name="Text Box 23"/>
          <p:cNvSpPr txBox="1">
            <a:spLocks noChangeArrowheads="1"/>
          </p:cNvSpPr>
          <p:nvPr/>
        </p:nvSpPr>
        <p:spPr bwMode="auto">
          <a:xfrm>
            <a:off x="708025" y="5908675"/>
            <a:ext cx="208422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BeO</a:t>
            </a:r>
            <a:r>
              <a:rPr lang="en-US" altLang="ja-JP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degrader ~40 cm</a:t>
            </a:r>
          </a:p>
        </p:txBody>
      </p:sp>
      <p:sp>
        <p:nvSpPr>
          <p:cNvPr id="8218" name="Text Box 32"/>
          <p:cNvSpPr txBox="1">
            <a:spLocks noChangeArrowheads="1"/>
          </p:cNvSpPr>
          <p:nvPr/>
        </p:nvSpPr>
        <p:spPr bwMode="auto">
          <a:xfrm>
            <a:off x="250825" y="5613400"/>
            <a:ext cx="1700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>
                <a:solidFill>
                  <a:srgbClr val="FFFF00"/>
                </a:solidFill>
              </a:rPr>
              <a:t>~800 MeV/c</a:t>
            </a:r>
          </a:p>
        </p:txBody>
      </p:sp>
      <p:sp>
        <p:nvSpPr>
          <p:cNvPr id="8219" name="Text Box 33"/>
          <p:cNvSpPr txBox="1">
            <a:spLocks noChangeArrowheads="1"/>
          </p:cNvSpPr>
          <p:nvPr/>
        </p:nvSpPr>
        <p:spPr bwMode="auto">
          <a:xfrm>
            <a:off x="2916238" y="5613400"/>
            <a:ext cx="1700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 dirty="0">
                <a:solidFill>
                  <a:srgbClr val="FFFF00"/>
                </a:solidFill>
              </a:rPr>
              <a:t>~420 MeV/c</a:t>
            </a:r>
          </a:p>
        </p:txBody>
      </p:sp>
      <p:sp>
        <p:nvSpPr>
          <p:cNvPr id="8220" name="Text Box 34"/>
          <p:cNvSpPr txBox="1">
            <a:spLocks noChangeArrowheads="1"/>
          </p:cNvSpPr>
          <p:nvPr/>
        </p:nvSpPr>
        <p:spPr bwMode="auto">
          <a:xfrm>
            <a:off x="5832475" y="2784475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None/>
            </a:pPr>
            <a:r>
              <a:rPr kumimoji="1" lang="en-US" altLang="ja-JP" sz="1800" dirty="0">
                <a:solidFill>
                  <a:schemeClr val="tx2"/>
                </a:solidFill>
                <a:sym typeface="Symbol" pitchFamily="18" charset="2"/>
              </a:rPr>
              <a:t>for J = ½</a:t>
            </a:r>
          </a:p>
          <a:p>
            <a:pPr>
              <a:spcBef>
                <a:spcPct val="50000"/>
              </a:spcBef>
            </a:pPr>
            <a:endParaRPr lang="ja-JP" altLang="en-US" dirty="0"/>
          </a:p>
        </p:txBody>
      </p:sp>
      <p:sp>
        <p:nvSpPr>
          <p:cNvPr id="8221" name="Rectangle 35"/>
          <p:cNvSpPr>
            <a:spLocks noChangeArrowheads="1"/>
          </p:cNvSpPr>
          <p:nvPr/>
        </p:nvSpPr>
        <p:spPr bwMode="auto">
          <a:xfrm>
            <a:off x="5994400" y="3608388"/>
            <a:ext cx="2763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ja-JP" sz="1800">
                <a:sym typeface="Symbol" pitchFamily="18" charset="2"/>
              </a:rPr>
              <a:t>CEX (</a:t>
            </a:r>
            <a:r>
              <a:rPr kumimoji="1" lang="en-US" altLang="ja-JP" sz="1800"/>
              <a:t>K</a:t>
            </a:r>
            <a:r>
              <a:rPr kumimoji="1" lang="ja-JP" altLang="en-US" sz="1800" baseline="30000"/>
              <a:t>＋</a:t>
            </a:r>
            <a:r>
              <a:rPr kumimoji="1" lang="en-US" altLang="ja-JP" sz="1800"/>
              <a:t>n→K</a:t>
            </a:r>
            <a:r>
              <a:rPr kumimoji="1" lang="en-US" altLang="ja-JP" sz="1800" baseline="-25000"/>
              <a:t>S</a:t>
            </a:r>
            <a:r>
              <a:rPr kumimoji="1" lang="en-US" altLang="ja-JP" sz="1800" baseline="30000"/>
              <a:t>0</a:t>
            </a:r>
            <a:r>
              <a:rPr kumimoji="1" lang="en-US" altLang="ja-JP" sz="1800"/>
              <a:t>p</a:t>
            </a:r>
            <a:r>
              <a:rPr kumimoji="1" lang="en-US" altLang="ja-JP" sz="1800">
                <a:sym typeface="Symbol" pitchFamily="18" charset="2"/>
              </a:rPr>
              <a:t>)  ~7 mb</a:t>
            </a:r>
            <a:endParaRPr kumimoji="1" lang="ja-JP" altLang="en-US" sz="1800">
              <a:sym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Synergy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572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Strong </a:t>
            </a:r>
            <a:r>
              <a:rPr lang="en-US" altLang="ja-JP" dirty="0" smtClean="0"/>
              <a:t>synergy among J-PARC, KEKB and  LEPS/SPring-8  can be expected in both Physics and Detector R&amp;D.</a:t>
            </a:r>
          </a:p>
          <a:p>
            <a:r>
              <a:rPr lang="en-US" altLang="ja-JP" dirty="0" smtClean="0"/>
              <a:t>Interplay of experiment, phenomenology, and lattice (and even string theory).</a:t>
            </a:r>
          </a:p>
          <a:p>
            <a:r>
              <a:rPr lang="en-US" altLang="ja-JP" dirty="0" smtClean="0"/>
              <a:t>Interplay between Nuclear and High energy physics. 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THE DETECTOR</a:t>
            </a:r>
            <a:r>
              <a:rPr lang="en-US" altLang="ja-JP" dirty="0" smtClean="0"/>
              <a:t> </a:t>
            </a:r>
            <a:r>
              <a:rPr lang="en-US" altLang="ja-JP" dirty="0" smtClean="0"/>
              <a:t>and </a:t>
            </a:r>
            <a:r>
              <a:rPr lang="en-US" altLang="ja-JP" dirty="0" smtClean="0">
                <a:solidFill>
                  <a:srgbClr val="FF0000"/>
                </a:solidFill>
              </a:rPr>
              <a:t>THE BEAMLINE </a:t>
            </a:r>
            <a:r>
              <a:rPr lang="en-US" altLang="ja-JP" dirty="0" smtClean="0"/>
              <a:t>can </a:t>
            </a:r>
            <a:r>
              <a:rPr lang="en-US" altLang="ja-JP" dirty="0" smtClean="0"/>
              <a:t>be used for other physics.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2500306"/>
            <a:ext cx="8515384" cy="4572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Let’s build </a:t>
            </a:r>
            <a:r>
              <a:rPr lang="en-US" altLang="ja-JP" dirty="0" smtClean="0">
                <a:solidFill>
                  <a:srgbClr val="FF0000"/>
                </a:solidFill>
              </a:rPr>
              <a:t>THE DETECTOR </a:t>
            </a:r>
            <a:r>
              <a:rPr lang="en-US" altLang="ja-JP" dirty="0" smtClean="0"/>
              <a:t>and </a:t>
            </a:r>
            <a:r>
              <a:rPr lang="en-US" altLang="ja-JP" dirty="0" smtClean="0">
                <a:solidFill>
                  <a:srgbClr val="FF0000"/>
                </a:solidFill>
              </a:rPr>
              <a:t>THE BEAMLINE </a:t>
            </a:r>
            <a:r>
              <a:rPr lang="en-US" altLang="ja-JP" dirty="0" smtClean="0"/>
              <a:t>for Next-Leading-Order </a:t>
            </a:r>
            <a:r>
              <a:rPr lang="en-US" altLang="ja-JP" dirty="0" err="1" smtClean="0"/>
              <a:t>Hadron</a:t>
            </a:r>
            <a:r>
              <a:rPr lang="en-US" altLang="ja-JP" dirty="0" smtClean="0"/>
              <a:t> Physics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56963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What is a constituent quark?</a:t>
            </a:r>
          </a:p>
          <a:p>
            <a:r>
              <a:rPr kumimoji="1" lang="en-US" altLang="ja-JP" dirty="0" smtClean="0"/>
              <a:t>Where does it work, where does not, and why?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Breakthrough: New forms of hadrons which cannot be explained by a quark model (easily).</a:t>
            </a:r>
          </a:p>
          <a:p>
            <a:pPr>
              <a:buNone/>
            </a:pPr>
            <a:r>
              <a:rPr lang="en-US" altLang="ja-JP" dirty="0" smtClean="0"/>
              <a:t>        </a:t>
            </a:r>
            <a:r>
              <a:rPr lang="en-US" altLang="ja-JP" sz="2400" dirty="0" err="1" smtClean="0"/>
              <a:t>tetraquark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pentaquark</a:t>
            </a:r>
            <a:r>
              <a:rPr lang="en-US" altLang="ja-JP" sz="2400" dirty="0" smtClean="0"/>
              <a:t>, meson-baryon &amp;  meson-meson resonances, etc.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86266-C56B-4580-A1BE-D8DF2F9E8798}" type="slidenum">
              <a:rPr lang="ja-JP" altLang="en-US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157163"/>
            <a:ext cx="7015163" cy="750887"/>
          </a:xfrm>
        </p:spPr>
        <p:txBody>
          <a:bodyPr/>
          <a:lstStyle/>
          <a:p>
            <a:r>
              <a:rPr lang="en-US" altLang="ja-JP" sz="3600" smtClean="0">
                <a:solidFill>
                  <a:srgbClr val="009900"/>
                </a:solidFill>
              </a:rPr>
              <a:t>Q</a:t>
            </a:r>
            <a:r>
              <a:rPr lang="en-US" altLang="ja-JP" sz="3600" smtClean="0"/>
              <a:t>uantum </a:t>
            </a:r>
            <a:r>
              <a:rPr lang="en-US" altLang="ja-JP" sz="3600" smtClean="0">
                <a:solidFill>
                  <a:srgbClr val="0000FF"/>
                </a:solidFill>
              </a:rPr>
              <a:t>C</a:t>
            </a:r>
            <a:r>
              <a:rPr lang="en-US" altLang="ja-JP" sz="3600" smtClean="0"/>
              <a:t>hromo </a:t>
            </a:r>
            <a:r>
              <a:rPr lang="en-US" altLang="ja-JP" sz="3600" smtClean="0">
                <a:solidFill>
                  <a:srgbClr val="FF0000"/>
                </a:solidFill>
              </a:rPr>
              <a:t>D</a:t>
            </a:r>
            <a:r>
              <a:rPr lang="en-US" altLang="ja-JP" sz="3600" smtClean="0"/>
              <a:t>ynamics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882650" y="1373188"/>
            <a:ext cx="197961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>
                <a:solidFill>
                  <a:schemeClr val="tx2"/>
                </a:solidFill>
              </a:rPr>
              <a:t>Perturbative region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6146800" y="1373188"/>
            <a:ext cx="2655888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>
                <a:solidFill>
                  <a:schemeClr val="tx2"/>
                </a:solidFill>
              </a:rPr>
              <a:t>Non-Perturbative region</a:t>
            </a:r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3446463" y="1673225"/>
            <a:ext cx="22050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881063" y="2214563"/>
            <a:ext cx="1979612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chemeClr val="tx2"/>
                </a:solidFill>
              </a:rPr>
              <a:t>Current quark</a:t>
            </a:r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6102350" y="2214563"/>
            <a:ext cx="252095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chemeClr val="tx2"/>
                </a:solidFill>
              </a:rPr>
              <a:t>Consitituent quark</a:t>
            </a:r>
          </a:p>
        </p:txBody>
      </p:sp>
      <p:sp>
        <p:nvSpPr>
          <p:cNvPr id="33801" name="Rectangle 8"/>
          <p:cNvSpPr>
            <a:spLocks noChangeArrowheads="1"/>
          </p:cNvSpPr>
          <p:nvPr/>
        </p:nvSpPr>
        <p:spPr bwMode="auto">
          <a:xfrm>
            <a:off x="882650" y="3114675"/>
            <a:ext cx="197961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chemeClr val="tx2"/>
                </a:solidFill>
              </a:rPr>
              <a:t>Chiral symetry is a good symmetry</a:t>
            </a: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6146800" y="3068638"/>
            <a:ext cx="197961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chemeClr val="tx2"/>
                </a:solidFill>
              </a:rPr>
              <a:t>Flavor SU(3) symmetry is a good symmetry</a:t>
            </a:r>
          </a:p>
        </p:txBody>
      </p:sp>
      <p:sp>
        <p:nvSpPr>
          <p:cNvPr id="33803" name="Rectangle 10"/>
          <p:cNvSpPr>
            <a:spLocks noChangeArrowheads="1"/>
          </p:cNvSpPr>
          <p:nvPr/>
        </p:nvSpPr>
        <p:spPr bwMode="auto">
          <a:xfrm>
            <a:off x="882650" y="4014788"/>
            <a:ext cx="197961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chemeClr val="tx2"/>
                </a:solidFill>
              </a:rPr>
              <a:t>Parton model</a:t>
            </a:r>
          </a:p>
        </p:txBody>
      </p:sp>
      <p:sp>
        <p:nvSpPr>
          <p:cNvPr id="33804" name="Rectangle 11"/>
          <p:cNvSpPr>
            <a:spLocks noChangeArrowheads="1"/>
          </p:cNvSpPr>
          <p:nvPr/>
        </p:nvSpPr>
        <p:spPr bwMode="auto">
          <a:xfrm>
            <a:off x="6146800" y="4014788"/>
            <a:ext cx="1979613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chemeClr val="tx2"/>
                </a:solidFill>
              </a:rPr>
              <a:t>Quark model</a:t>
            </a:r>
          </a:p>
        </p:txBody>
      </p:sp>
      <p:sp>
        <p:nvSpPr>
          <p:cNvPr id="33805" name="Rectangle 12"/>
          <p:cNvSpPr>
            <a:spLocks noChangeArrowheads="1"/>
          </p:cNvSpPr>
          <p:nvPr/>
        </p:nvSpPr>
        <p:spPr bwMode="auto">
          <a:xfrm>
            <a:off x="3536950" y="2079625"/>
            <a:ext cx="197961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altLang="ja-JP" sz="2000">
                <a:solidFill>
                  <a:schemeClr val="tx2"/>
                </a:solidFill>
              </a:rPr>
              <a:t>Color confinement</a:t>
            </a:r>
          </a:p>
        </p:txBody>
      </p:sp>
      <p:sp>
        <p:nvSpPr>
          <p:cNvPr id="33806" name="Rectangle 13"/>
          <p:cNvSpPr>
            <a:spLocks noChangeArrowheads="1"/>
          </p:cNvSpPr>
          <p:nvPr/>
        </p:nvSpPr>
        <p:spPr bwMode="auto">
          <a:xfrm>
            <a:off x="3627438" y="3127375"/>
            <a:ext cx="19796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altLang="ja-JP" sz="2000">
                <a:solidFill>
                  <a:schemeClr val="tx2"/>
                </a:solidFill>
              </a:rPr>
              <a:t>Spontaneous breakdown of chiral symmetry</a:t>
            </a:r>
          </a:p>
        </p:txBody>
      </p:sp>
      <p:sp>
        <p:nvSpPr>
          <p:cNvPr id="33807" name="Rectangle 14"/>
          <p:cNvSpPr>
            <a:spLocks noChangeArrowheads="1"/>
          </p:cNvSpPr>
          <p:nvPr/>
        </p:nvSpPr>
        <p:spPr bwMode="auto">
          <a:xfrm>
            <a:off x="3627438" y="4103688"/>
            <a:ext cx="1979612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altLang="ja-JP" sz="2000">
                <a:solidFill>
                  <a:schemeClr val="tx2"/>
                </a:solidFill>
              </a:rPr>
              <a:t>Generation of Hadron mass</a:t>
            </a:r>
          </a:p>
        </p:txBody>
      </p:sp>
      <p:sp>
        <p:nvSpPr>
          <p:cNvPr id="33808" name="Rectangle 15"/>
          <p:cNvSpPr>
            <a:spLocks noChangeArrowheads="1"/>
          </p:cNvSpPr>
          <p:nvPr/>
        </p:nvSpPr>
        <p:spPr bwMode="auto">
          <a:xfrm>
            <a:off x="3627438" y="4973638"/>
            <a:ext cx="1979612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1" lang="en-US" altLang="ja-JP" sz="2000">
                <a:solidFill>
                  <a:schemeClr val="tx2"/>
                </a:solidFill>
              </a:rPr>
              <a:t>Creation of NG bosons: </a:t>
            </a:r>
            <a:r>
              <a:rPr kumimoji="1" lang="en-US" altLang="ja-JP" sz="2000">
                <a:solidFill>
                  <a:schemeClr val="tx2"/>
                </a:solidFill>
                <a:latin typeface="Symbol" pitchFamily="18" charset="2"/>
              </a:rPr>
              <a:t>p</a:t>
            </a:r>
            <a:r>
              <a:rPr kumimoji="1" lang="en-US" altLang="ja-JP" sz="2000">
                <a:solidFill>
                  <a:schemeClr val="tx2"/>
                </a:solidFill>
              </a:rPr>
              <a:t>, K, </a:t>
            </a:r>
            <a:r>
              <a:rPr kumimoji="1" lang="en-US" altLang="ja-JP" sz="2000">
                <a:solidFill>
                  <a:schemeClr val="tx2"/>
                </a:solidFill>
                <a:latin typeface="Symbol" pitchFamily="18" charset="2"/>
              </a:rPr>
              <a:t>h</a:t>
            </a:r>
          </a:p>
        </p:txBody>
      </p:sp>
      <p:sp>
        <p:nvSpPr>
          <p:cNvPr id="1749008" name="Line 16"/>
          <p:cNvSpPr>
            <a:spLocks noChangeShapeType="1"/>
          </p:cNvSpPr>
          <p:nvPr/>
        </p:nvSpPr>
        <p:spPr bwMode="auto">
          <a:xfrm>
            <a:off x="1692275" y="4854575"/>
            <a:ext cx="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810" name="Rectangle 17"/>
          <p:cNvSpPr>
            <a:spLocks noChangeArrowheads="1"/>
          </p:cNvSpPr>
          <p:nvPr/>
        </p:nvSpPr>
        <p:spPr bwMode="auto">
          <a:xfrm>
            <a:off x="3446463" y="1989138"/>
            <a:ext cx="2386012" cy="38703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1749010" name="Line 18"/>
          <p:cNvSpPr>
            <a:spLocks noChangeShapeType="1"/>
          </p:cNvSpPr>
          <p:nvPr/>
        </p:nvSpPr>
        <p:spPr bwMode="auto">
          <a:xfrm>
            <a:off x="7004050" y="4854575"/>
            <a:ext cx="0" cy="41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9011" name="Rectangle 19"/>
          <p:cNvSpPr>
            <a:spLocks noChangeArrowheads="1"/>
          </p:cNvSpPr>
          <p:nvPr/>
        </p:nvSpPr>
        <p:spPr bwMode="auto">
          <a:xfrm>
            <a:off x="881063" y="5310188"/>
            <a:ext cx="25193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chemeClr val="tx2"/>
                </a:solidFill>
              </a:rPr>
              <a:t>Precise determination of spin structure functions: GPD</a:t>
            </a:r>
          </a:p>
        </p:txBody>
      </p:sp>
      <p:sp>
        <p:nvSpPr>
          <p:cNvPr id="1749012" name="Rectangle 20"/>
          <p:cNvSpPr>
            <a:spLocks noChangeArrowheads="1"/>
          </p:cNvSpPr>
          <p:nvPr/>
        </p:nvSpPr>
        <p:spPr bwMode="auto">
          <a:xfrm>
            <a:off x="6192838" y="5273675"/>
            <a:ext cx="25193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altLang="ja-JP" sz="2000">
                <a:solidFill>
                  <a:srgbClr val="FF0000"/>
                </a:solidFill>
              </a:rPr>
              <a:t>Multi quark hadron physics</a:t>
            </a:r>
            <a:r>
              <a:rPr kumimoji="1" lang="en-US" altLang="ja-JP" sz="2000">
                <a:solidFill>
                  <a:schemeClr val="tx2"/>
                </a:solidFill>
              </a:rPr>
              <a:t>: pentaquark, tetraquark, meson-baryon resonances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93244-DE94-49A5-A21A-C6B09035848A}" type="slidenum">
              <a:rPr lang="ja-JP" altLang="en-US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38915" name="Freeform 2"/>
          <p:cNvSpPr>
            <a:spLocks/>
          </p:cNvSpPr>
          <p:nvPr/>
        </p:nvSpPr>
        <p:spPr bwMode="auto">
          <a:xfrm>
            <a:off x="1214438" y="1871663"/>
            <a:ext cx="857250" cy="914400"/>
          </a:xfrm>
          <a:custGeom>
            <a:avLst/>
            <a:gdLst>
              <a:gd name="T0" fmla="*/ 2147483647 w 856"/>
              <a:gd name="T1" fmla="*/ 2147483647 h 784"/>
              <a:gd name="T2" fmla="*/ 2147483647 w 856"/>
              <a:gd name="T3" fmla="*/ 2147483647 h 784"/>
              <a:gd name="T4" fmla="*/ 2147483647 w 856"/>
              <a:gd name="T5" fmla="*/ 2147483647 h 784"/>
              <a:gd name="T6" fmla="*/ 2147483647 w 856"/>
              <a:gd name="T7" fmla="*/ 2147483647 h 784"/>
              <a:gd name="T8" fmla="*/ 2147483647 w 856"/>
              <a:gd name="T9" fmla="*/ 2147483647 h 784"/>
              <a:gd name="T10" fmla="*/ 2147483647 w 856"/>
              <a:gd name="T11" fmla="*/ 2147483647 h 784"/>
              <a:gd name="T12" fmla="*/ 2147483647 w 856"/>
              <a:gd name="T13" fmla="*/ 2147483647 h 784"/>
              <a:gd name="T14" fmla="*/ 2147483647 w 856"/>
              <a:gd name="T15" fmla="*/ 2147483647 h 784"/>
              <a:gd name="T16" fmla="*/ 2147483647 w 856"/>
              <a:gd name="T17" fmla="*/ 2147483647 h 784"/>
              <a:gd name="T18" fmla="*/ 2147483647 w 856"/>
              <a:gd name="T19" fmla="*/ 2147483647 h 7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56"/>
              <a:gd name="T31" fmla="*/ 0 h 784"/>
              <a:gd name="T32" fmla="*/ 856 w 856"/>
              <a:gd name="T33" fmla="*/ 784 h 7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56" h="784">
                <a:moveTo>
                  <a:pt x="128" y="64"/>
                </a:moveTo>
                <a:cubicBezTo>
                  <a:pt x="192" y="104"/>
                  <a:pt x="304" y="280"/>
                  <a:pt x="416" y="304"/>
                </a:cubicBezTo>
                <a:cubicBezTo>
                  <a:pt x="528" y="328"/>
                  <a:pt x="744" y="208"/>
                  <a:pt x="800" y="208"/>
                </a:cubicBezTo>
                <a:cubicBezTo>
                  <a:pt x="856" y="208"/>
                  <a:pt x="800" y="272"/>
                  <a:pt x="752" y="304"/>
                </a:cubicBezTo>
                <a:cubicBezTo>
                  <a:pt x="704" y="336"/>
                  <a:pt x="584" y="328"/>
                  <a:pt x="512" y="400"/>
                </a:cubicBezTo>
                <a:cubicBezTo>
                  <a:pt x="440" y="472"/>
                  <a:pt x="360" y="688"/>
                  <a:pt x="320" y="736"/>
                </a:cubicBezTo>
                <a:cubicBezTo>
                  <a:pt x="280" y="784"/>
                  <a:pt x="272" y="736"/>
                  <a:pt x="272" y="688"/>
                </a:cubicBezTo>
                <a:cubicBezTo>
                  <a:pt x="272" y="640"/>
                  <a:pt x="360" y="552"/>
                  <a:pt x="320" y="448"/>
                </a:cubicBezTo>
                <a:cubicBezTo>
                  <a:pt x="280" y="344"/>
                  <a:pt x="64" y="128"/>
                  <a:pt x="32" y="64"/>
                </a:cubicBezTo>
                <a:cubicBezTo>
                  <a:pt x="0" y="0"/>
                  <a:pt x="64" y="24"/>
                  <a:pt x="128" y="64"/>
                </a:cubicBezTo>
                <a:close/>
              </a:path>
            </a:pathLst>
          </a:custGeom>
          <a:solidFill>
            <a:srgbClr val="FFCC00"/>
          </a:solidFill>
          <a:ln w="12700" cap="sq">
            <a:solidFill>
              <a:srgbClr val="FFCC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77152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kumimoji="1" lang="zh-CN" altLang="en-US">
                <a:latin typeface="Times New Roman" pitchFamily="18" charset="0"/>
                <a:ea typeface="SimSun" pitchFamily="2" charset="-122"/>
              </a:rPr>
              <a:t> </a:t>
            </a:r>
            <a:r>
              <a:rPr kumimoji="1" lang="en-US" altLang="zh-CN" sz="3600">
                <a:latin typeface="Times New Roman" pitchFamily="18" charset="0"/>
                <a:ea typeface="SimSun" pitchFamily="2" charset="-122"/>
              </a:rPr>
              <a:t>What are  effective degrees of freedom ?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463550" y="3789363"/>
            <a:ext cx="8680450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kumimoji="1" lang="zh-CN" altLang="en-US">
                <a:latin typeface="Times New Roman" pitchFamily="18" charset="0"/>
                <a:ea typeface="SimSun" pitchFamily="2" charset="-122"/>
              </a:rPr>
              <a:t> </a:t>
            </a:r>
            <a:r>
              <a:rPr kumimoji="1" lang="en-US" altLang="zh-CN" b="1">
                <a:solidFill>
                  <a:srgbClr val="FF3300"/>
                </a:solidFill>
                <a:latin typeface="Times New Roman" pitchFamily="18" charset="0"/>
                <a:ea typeface="SimSun" pitchFamily="2" charset="-122"/>
              </a:rPr>
              <a:t>Meson cloud picture:  </a:t>
            </a:r>
            <a:r>
              <a:rPr kumimoji="1" lang="en-US" altLang="zh-CN" sz="2000" b="1">
                <a:latin typeface="Times New Roman" pitchFamily="18" charset="0"/>
                <a:ea typeface="SimSun" pitchFamily="2" charset="-122"/>
              </a:rPr>
              <a:t>Thomas, Speth, Weise, Oset, </a:t>
            </a:r>
            <a:r>
              <a:rPr kumimoji="1" lang="en-US" altLang="ja-JP" sz="2000" b="1">
                <a:latin typeface="Times New Roman" pitchFamily="18" charset="0"/>
                <a:ea typeface="SimSun" pitchFamily="2" charset="-122"/>
              </a:rPr>
              <a:t>Jido,</a:t>
            </a:r>
            <a:r>
              <a:rPr kumimoji="1" lang="en-US" altLang="zh-CN" sz="2000" b="1">
                <a:latin typeface="Times New Roman" pitchFamily="18" charset="0"/>
                <a:ea typeface="SimSun" pitchFamily="2" charset="-122"/>
              </a:rPr>
              <a:t>Brodsky, Ma, …</a:t>
            </a:r>
            <a:r>
              <a:rPr kumimoji="1" lang="en-US" altLang="zh-CN" b="1">
                <a:latin typeface="Times New Roman" pitchFamily="18" charset="0"/>
                <a:ea typeface="SimSun" pitchFamily="2" charset="-122"/>
              </a:rPr>
              <a:t> </a:t>
            </a:r>
            <a:endParaRPr kumimoji="1" lang="en-US" altLang="zh-CN" b="1">
              <a:solidFill>
                <a:srgbClr val="FF3300"/>
              </a:solidFill>
              <a:latin typeface="Times New Roman" pitchFamily="18" charset="0"/>
              <a:ea typeface="SimSun" pitchFamily="2" charset="-122"/>
            </a:endParaRPr>
          </a:p>
          <a:p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| p &gt; ~ | uud &gt; + 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e</a:t>
            </a:r>
            <a:r>
              <a:rPr kumimoji="1" lang="en-US" altLang="zh-CN" b="1" baseline="-25000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1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| n ( udd ) 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p</a:t>
            </a:r>
            <a:r>
              <a:rPr kumimoji="1" lang="en-US" altLang="zh-CN" b="1" baseline="300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+ 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(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`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du ) &gt;</a:t>
            </a:r>
          </a:p>
          <a:p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              + 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e</a:t>
            </a:r>
            <a:r>
              <a:rPr kumimoji="1" lang="en-US" altLang="zh-CN" b="1" baseline="-25000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2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| 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D</a:t>
            </a:r>
            <a:r>
              <a:rPr kumimoji="1" lang="en-US" altLang="zh-CN" b="1" baseline="300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++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( uuu ) 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p</a:t>
            </a:r>
            <a:r>
              <a:rPr kumimoji="1" lang="en-US" altLang="zh-CN" b="1" baseline="30000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- 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(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`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ud ) &gt;  + 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</a:rPr>
              <a:t>e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’ | 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  <a:sym typeface="Wingdings" pitchFamily="2" charset="2"/>
              </a:rPr>
              <a:t>L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sym typeface="Wingdings" pitchFamily="2" charset="2"/>
              </a:rPr>
              <a:t> (uds) K</a:t>
            </a:r>
            <a:r>
              <a:rPr kumimoji="1" lang="en-US" altLang="zh-CN" b="1" baseline="30000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sym typeface="Wingdings" pitchFamily="2" charset="2"/>
              </a:rPr>
              <a:t>+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sym typeface="Wingdings" pitchFamily="2" charset="2"/>
              </a:rPr>
              <a:t> (</a:t>
            </a:r>
            <a:r>
              <a:rPr kumimoji="1" lang="en-US" altLang="zh-CN" b="1">
                <a:solidFill>
                  <a:schemeClr val="tx2"/>
                </a:solidFill>
                <a:latin typeface="Symbol" pitchFamily="18" charset="2"/>
                <a:ea typeface="SimSun" pitchFamily="2" charset="-122"/>
                <a:sym typeface="Wingdings" pitchFamily="2" charset="2"/>
              </a:rPr>
              <a:t>`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  <a:sym typeface="Wingdings" pitchFamily="2" charset="2"/>
              </a:rPr>
              <a:t>su ) &gt; </a:t>
            </a:r>
            <a:r>
              <a:rPr kumimoji="1" lang="en-US" altLang="zh-CN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…</a:t>
            </a:r>
          </a:p>
          <a:p>
            <a:endParaRPr kumimoji="1" lang="en-US" altLang="zh-CN" b="1">
              <a:solidFill>
                <a:schemeClr val="tx2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3870325" y="1374775"/>
            <a:ext cx="1752600" cy="17526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19" name="Freeform 6"/>
          <p:cNvSpPr>
            <a:spLocks/>
          </p:cNvSpPr>
          <p:nvPr/>
        </p:nvSpPr>
        <p:spPr bwMode="auto">
          <a:xfrm>
            <a:off x="4708525" y="2441575"/>
            <a:ext cx="508000" cy="417513"/>
          </a:xfrm>
          <a:custGeom>
            <a:avLst/>
            <a:gdLst>
              <a:gd name="T0" fmla="*/ 2147483647 w 856"/>
              <a:gd name="T1" fmla="*/ 2147483647 h 784"/>
              <a:gd name="T2" fmla="*/ 2147483647 w 856"/>
              <a:gd name="T3" fmla="*/ 2147483647 h 784"/>
              <a:gd name="T4" fmla="*/ 2147483647 w 856"/>
              <a:gd name="T5" fmla="*/ 2147483647 h 784"/>
              <a:gd name="T6" fmla="*/ 2147483647 w 856"/>
              <a:gd name="T7" fmla="*/ 2147483647 h 784"/>
              <a:gd name="T8" fmla="*/ 2147483647 w 856"/>
              <a:gd name="T9" fmla="*/ 2147483647 h 784"/>
              <a:gd name="T10" fmla="*/ 2147483647 w 856"/>
              <a:gd name="T11" fmla="*/ 2147483647 h 784"/>
              <a:gd name="T12" fmla="*/ 2147483647 w 856"/>
              <a:gd name="T13" fmla="*/ 2147483647 h 784"/>
              <a:gd name="T14" fmla="*/ 2147483647 w 856"/>
              <a:gd name="T15" fmla="*/ 2147483647 h 784"/>
              <a:gd name="T16" fmla="*/ 2147483647 w 856"/>
              <a:gd name="T17" fmla="*/ 2147483647 h 784"/>
              <a:gd name="T18" fmla="*/ 2147483647 w 856"/>
              <a:gd name="T19" fmla="*/ 2147483647 h 7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56"/>
              <a:gd name="T31" fmla="*/ 0 h 784"/>
              <a:gd name="T32" fmla="*/ 856 w 856"/>
              <a:gd name="T33" fmla="*/ 784 h 7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56" h="784">
                <a:moveTo>
                  <a:pt x="128" y="64"/>
                </a:moveTo>
                <a:cubicBezTo>
                  <a:pt x="192" y="104"/>
                  <a:pt x="304" y="280"/>
                  <a:pt x="416" y="304"/>
                </a:cubicBezTo>
                <a:cubicBezTo>
                  <a:pt x="528" y="328"/>
                  <a:pt x="744" y="208"/>
                  <a:pt x="800" y="208"/>
                </a:cubicBezTo>
                <a:cubicBezTo>
                  <a:pt x="856" y="208"/>
                  <a:pt x="800" y="272"/>
                  <a:pt x="752" y="304"/>
                </a:cubicBezTo>
                <a:cubicBezTo>
                  <a:pt x="704" y="336"/>
                  <a:pt x="584" y="328"/>
                  <a:pt x="512" y="400"/>
                </a:cubicBezTo>
                <a:cubicBezTo>
                  <a:pt x="440" y="472"/>
                  <a:pt x="360" y="688"/>
                  <a:pt x="320" y="736"/>
                </a:cubicBezTo>
                <a:cubicBezTo>
                  <a:pt x="280" y="784"/>
                  <a:pt x="272" y="736"/>
                  <a:pt x="272" y="688"/>
                </a:cubicBezTo>
                <a:cubicBezTo>
                  <a:pt x="272" y="640"/>
                  <a:pt x="360" y="552"/>
                  <a:pt x="320" y="448"/>
                </a:cubicBezTo>
                <a:cubicBezTo>
                  <a:pt x="280" y="344"/>
                  <a:pt x="64" y="128"/>
                  <a:pt x="32" y="64"/>
                </a:cubicBezTo>
                <a:cubicBezTo>
                  <a:pt x="0" y="0"/>
                  <a:pt x="64" y="24"/>
                  <a:pt x="128" y="64"/>
                </a:cubicBezTo>
                <a:close/>
              </a:path>
            </a:pathLst>
          </a:custGeom>
          <a:solidFill>
            <a:srgbClr val="FFFF00"/>
          </a:solidFill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0" name="Freeform 7"/>
          <p:cNvSpPr>
            <a:spLocks/>
          </p:cNvSpPr>
          <p:nvPr/>
        </p:nvSpPr>
        <p:spPr bwMode="auto">
          <a:xfrm>
            <a:off x="4327525" y="1755775"/>
            <a:ext cx="101600" cy="182563"/>
          </a:xfrm>
          <a:custGeom>
            <a:avLst/>
            <a:gdLst>
              <a:gd name="T0" fmla="*/ 2147483647 w 96"/>
              <a:gd name="T1" fmla="*/ 2147483647 h 192"/>
              <a:gd name="T2" fmla="*/ 0 w 96"/>
              <a:gd name="T3" fmla="*/ 2147483647 h 192"/>
              <a:gd name="T4" fmla="*/ 2147483647 w 96"/>
              <a:gd name="T5" fmla="*/ 2147483647 h 192"/>
              <a:gd name="T6" fmla="*/ 2147483647 w 96"/>
              <a:gd name="T7" fmla="*/ 2147483647 h 192"/>
              <a:gd name="T8" fmla="*/ 2147483647 w 96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192"/>
              <a:gd name="T17" fmla="*/ 96 w 96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192">
                <a:moveTo>
                  <a:pt x="48" y="24"/>
                </a:moveTo>
                <a:cubicBezTo>
                  <a:pt x="32" y="48"/>
                  <a:pt x="0" y="144"/>
                  <a:pt x="0" y="168"/>
                </a:cubicBezTo>
                <a:cubicBezTo>
                  <a:pt x="0" y="192"/>
                  <a:pt x="32" y="192"/>
                  <a:pt x="48" y="168"/>
                </a:cubicBezTo>
                <a:cubicBezTo>
                  <a:pt x="64" y="144"/>
                  <a:pt x="96" y="48"/>
                  <a:pt x="96" y="24"/>
                </a:cubicBezTo>
                <a:cubicBezTo>
                  <a:pt x="96" y="0"/>
                  <a:pt x="64" y="0"/>
                  <a:pt x="48" y="24"/>
                </a:cubicBezTo>
                <a:close/>
              </a:path>
            </a:pathLst>
          </a:custGeom>
          <a:solidFill>
            <a:srgbClr val="FFFF00"/>
          </a:solidFill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4327525" y="1527175"/>
            <a:ext cx="304800" cy="304800"/>
          </a:xfrm>
          <a:prstGeom prst="ellipse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1" lang="ja-JP" altLang="en-US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4251325" y="15271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800">
                <a:latin typeface="Symbol" pitchFamily="18" charset="2"/>
                <a:ea typeface="SimSun" pitchFamily="2" charset="-122"/>
              </a:rPr>
              <a:t>`</a:t>
            </a:r>
            <a:r>
              <a:rPr kumimoji="1" lang="en-US" altLang="zh-CN" sz="1800" b="1">
                <a:latin typeface="Times New Roman" pitchFamily="18" charset="0"/>
                <a:ea typeface="SimSun" pitchFamily="2" charset="-122"/>
              </a:rPr>
              <a:t>S</a:t>
            </a:r>
          </a:p>
        </p:txBody>
      </p:sp>
      <p:sp>
        <p:nvSpPr>
          <p:cNvPr id="38923" name="Oval 10"/>
          <p:cNvSpPr>
            <a:spLocks noChangeArrowheads="1"/>
          </p:cNvSpPr>
          <p:nvPr/>
        </p:nvSpPr>
        <p:spPr bwMode="auto">
          <a:xfrm>
            <a:off x="4175125" y="1831975"/>
            <a:ext cx="285750" cy="303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u</a:t>
            </a:r>
          </a:p>
        </p:txBody>
      </p:sp>
      <p:sp>
        <p:nvSpPr>
          <p:cNvPr id="38924" name="Oval 11"/>
          <p:cNvSpPr>
            <a:spLocks noChangeArrowheads="1"/>
          </p:cNvSpPr>
          <p:nvPr/>
        </p:nvSpPr>
        <p:spPr bwMode="auto">
          <a:xfrm>
            <a:off x="5165725" y="2365375"/>
            <a:ext cx="285750" cy="303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u</a:t>
            </a:r>
          </a:p>
        </p:txBody>
      </p:sp>
      <p:sp>
        <p:nvSpPr>
          <p:cNvPr id="38925" name="Oval 12"/>
          <p:cNvSpPr>
            <a:spLocks noChangeArrowheads="1"/>
          </p:cNvSpPr>
          <p:nvPr/>
        </p:nvSpPr>
        <p:spPr bwMode="auto">
          <a:xfrm>
            <a:off x="4479925" y="2289175"/>
            <a:ext cx="304800" cy="304800"/>
          </a:xfrm>
          <a:prstGeom prst="ellipse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1" lang="ja-JP" altLang="en-US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4403725" y="2289175"/>
            <a:ext cx="36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800">
                <a:latin typeface="Symbol" pitchFamily="18" charset="2"/>
                <a:ea typeface="SimSun" pitchFamily="2" charset="-122"/>
              </a:rPr>
              <a:t> </a:t>
            </a:r>
            <a:r>
              <a:rPr kumimoji="1" lang="en-US" altLang="zh-CN" sz="1800" b="1">
                <a:latin typeface="Times New Roman" pitchFamily="18" charset="0"/>
                <a:ea typeface="SimSun" pitchFamily="2" charset="-122"/>
              </a:rPr>
              <a:t>S</a:t>
            </a:r>
          </a:p>
        </p:txBody>
      </p:sp>
      <p:sp>
        <p:nvSpPr>
          <p:cNvPr id="38927" name="Oval 14"/>
          <p:cNvSpPr>
            <a:spLocks noChangeArrowheads="1"/>
          </p:cNvSpPr>
          <p:nvPr/>
        </p:nvSpPr>
        <p:spPr bwMode="auto">
          <a:xfrm>
            <a:off x="4632325" y="2746375"/>
            <a:ext cx="285750" cy="303213"/>
          </a:xfrm>
          <a:prstGeom prst="ellipse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d</a:t>
            </a:r>
          </a:p>
        </p:txBody>
      </p:sp>
      <p:sp>
        <p:nvSpPr>
          <p:cNvPr id="38928" name="Oval 15"/>
          <p:cNvSpPr>
            <a:spLocks noChangeArrowheads="1"/>
          </p:cNvSpPr>
          <p:nvPr/>
        </p:nvSpPr>
        <p:spPr bwMode="auto">
          <a:xfrm>
            <a:off x="6434138" y="1374775"/>
            <a:ext cx="1828800" cy="18288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9" name="Freeform 16"/>
          <p:cNvSpPr>
            <a:spLocks/>
          </p:cNvSpPr>
          <p:nvPr/>
        </p:nvSpPr>
        <p:spPr bwMode="auto">
          <a:xfrm>
            <a:off x="6973888" y="1908175"/>
            <a:ext cx="857250" cy="914400"/>
          </a:xfrm>
          <a:custGeom>
            <a:avLst/>
            <a:gdLst>
              <a:gd name="T0" fmla="*/ 2147483647 w 856"/>
              <a:gd name="T1" fmla="*/ 2147483647 h 784"/>
              <a:gd name="T2" fmla="*/ 2147483647 w 856"/>
              <a:gd name="T3" fmla="*/ 2147483647 h 784"/>
              <a:gd name="T4" fmla="*/ 2147483647 w 856"/>
              <a:gd name="T5" fmla="*/ 2147483647 h 784"/>
              <a:gd name="T6" fmla="*/ 2147483647 w 856"/>
              <a:gd name="T7" fmla="*/ 2147483647 h 784"/>
              <a:gd name="T8" fmla="*/ 2147483647 w 856"/>
              <a:gd name="T9" fmla="*/ 2147483647 h 784"/>
              <a:gd name="T10" fmla="*/ 2147483647 w 856"/>
              <a:gd name="T11" fmla="*/ 2147483647 h 784"/>
              <a:gd name="T12" fmla="*/ 2147483647 w 856"/>
              <a:gd name="T13" fmla="*/ 2147483647 h 784"/>
              <a:gd name="T14" fmla="*/ 2147483647 w 856"/>
              <a:gd name="T15" fmla="*/ 2147483647 h 784"/>
              <a:gd name="T16" fmla="*/ 2147483647 w 856"/>
              <a:gd name="T17" fmla="*/ 2147483647 h 784"/>
              <a:gd name="T18" fmla="*/ 2147483647 w 856"/>
              <a:gd name="T19" fmla="*/ 2147483647 h 7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56"/>
              <a:gd name="T31" fmla="*/ 0 h 784"/>
              <a:gd name="T32" fmla="*/ 856 w 856"/>
              <a:gd name="T33" fmla="*/ 784 h 78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56" h="784">
                <a:moveTo>
                  <a:pt x="128" y="64"/>
                </a:moveTo>
                <a:cubicBezTo>
                  <a:pt x="192" y="104"/>
                  <a:pt x="304" y="280"/>
                  <a:pt x="416" y="304"/>
                </a:cubicBezTo>
                <a:cubicBezTo>
                  <a:pt x="528" y="328"/>
                  <a:pt x="744" y="208"/>
                  <a:pt x="800" y="208"/>
                </a:cubicBezTo>
                <a:cubicBezTo>
                  <a:pt x="856" y="208"/>
                  <a:pt x="800" y="272"/>
                  <a:pt x="752" y="304"/>
                </a:cubicBezTo>
                <a:cubicBezTo>
                  <a:pt x="704" y="336"/>
                  <a:pt x="584" y="328"/>
                  <a:pt x="512" y="400"/>
                </a:cubicBezTo>
                <a:cubicBezTo>
                  <a:pt x="440" y="472"/>
                  <a:pt x="360" y="688"/>
                  <a:pt x="320" y="736"/>
                </a:cubicBezTo>
                <a:cubicBezTo>
                  <a:pt x="280" y="784"/>
                  <a:pt x="272" y="736"/>
                  <a:pt x="272" y="688"/>
                </a:cubicBezTo>
                <a:cubicBezTo>
                  <a:pt x="272" y="640"/>
                  <a:pt x="360" y="552"/>
                  <a:pt x="320" y="448"/>
                </a:cubicBezTo>
                <a:cubicBezTo>
                  <a:pt x="280" y="344"/>
                  <a:pt x="64" y="128"/>
                  <a:pt x="32" y="64"/>
                </a:cubicBezTo>
                <a:cubicBezTo>
                  <a:pt x="0" y="0"/>
                  <a:pt x="64" y="24"/>
                  <a:pt x="128" y="64"/>
                </a:cubicBezTo>
                <a:close/>
              </a:path>
            </a:pathLst>
          </a:custGeom>
          <a:solidFill>
            <a:srgbClr val="FFFF00"/>
          </a:solidFill>
          <a:ln w="12700" cap="sq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0" name="Oval 17"/>
          <p:cNvSpPr>
            <a:spLocks noChangeArrowheads="1"/>
          </p:cNvSpPr>
          <p:nvPr/>
        </p:nvSpPr>
        <p:spPr bwMode="auto">
          <a:xfrm>
            <a:off x="6973888" y="1679575"/>
            <a:ext cx="285750" cy="303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u</a:t>
            </a:r>
          </a:p>
        </p:txBody>
      </p:sp>
      <p:sp>
        <p:nvSpPr>
          <p:cNvPr id="38931" name="Oval 18"/>
          <p:cNvSpPr>
            <a:spLocks noChangeArrowheads="1"/>
          </p:cNvSpPr>
          <p:nvPr/>
        </p:nvSpPr>
        <p:spPr bwMode="auto">
          <a:xfrm>
            <a:off x="7202488" y="2670175"/>
            <a:ext cx="285750" cy="303213"/>
          </a:xfrm>
          <a:prstGeom prst="ellipse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d</a:t>
            </a:r>
          </a:p>
        </p:txBody>
      </p:sp>
      <p:sp>
        <p:nvSpPr>
          <p:cNvPr id="38932" name="Oval 19"/>
          <p:cNvSpPr>
            <a:spLocks noChangeArrowheads="1"/>
          </p:cNvSpPr>
          <p:nvPr/>
        </p:nvSpPr>
        <p:spPr bwMode="auto">
          <a:xfrm>
            <a:off x="6973888" y="2670175"/>
            <a:ext cx="285750" cy="303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u</a:t>
            </a:r>
          </a:p>
        </p:txBody>
      </p:sp>
      <p:sp>
        <p:nvSpPr>
          <p:cNvPr id="38933" name="Oval 20"/>
          <p:cNvSpPr>
            <a:spLocks noChangeArrowheads="1"/>
          </p:cNvSpPr>
          <p:nvPr/>
        </p:nvSpPr>
        <p:spPr bwMode="auto">
          <a:xfrm>
            <a:off x="7659688" y="2060575"/>
            <a:ext cx="304800" cy="304800"/>
          </a:xfrm>
          <a:prstGeom prst="ellipse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1" lang="ja-JP" altLang="en-US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8934" name="Text Box 21"/>
          <p:cNvSpPr txBox="1">
            <a:spLocks noChangeArrowheads="1"/>
          </p:cNvSpPr>
          <p:nvPr/>
        </p:nvSpPr>
        <p:spPr bwMode="auto">
          <a:xfrm>
            <a:off x="7583488" y="20605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CN" sz="1800">
                <a:latin typeface="Symbol" pitchFamily="18" charset="2"/>
                <a:ea typeface="SimSun" pitchFamily="2" charset="-122"/>
              </a:rPr>
              <a:t>`</a:t>
            </a:r>
            <a:r>
              <a:rPr kumimoji="1" lang="en-US" altLang="zh-CN" sz="1800" b="1">
                <a:latin typeface="Times New Roman" pitchFamily="18" charset="0"/>
                <a:ea typeface="SimSun" pitchFamily="2" charset="-122"/>
              </a:rPr>
              <a:t>S</a:t>
            </a:r>
          </a:p>
        </p:txBody>
      </p:sp>
      <p:sp>
        <p:nvSpPr>
          <p:cNvPr id="38935" name="Oval 22"/>
          <p:cNvSpPr>
            <a:spLocks noChangeArrowheads="1"/>
          </p:cNvSpPr>
          <p:nvPr/>
        </p:nvSpPr>
        <p:spPr bwMode="auto">
          <a:xfrm>
            <a:off x="6669088" y="1755775"/>
            <a:ext cx="304800" cy="304800"/>
          </a:xfrm>
          <a:prstGeom prst="ellipse">
            <a:avLst/>
          </a:prstGeom>
          <a:solidFill>
            <a:srgbClr val="FF3300"/>
          </a:solidFill>
          <a:ln w="12700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1" lang="ja-JP" altLang="en-US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8936" name="Text Box 23"/>
          <p:cNvSpPr txBox="1">
            <a:spLocks noChangeArrowheads="1"/>
          </p:cNvSpPr>
          <p:nvPr/>
        </p:nvSpPr>
        <p:spPr bwMode="auto">
          <a:xfrm>
            <a:off x="6592888" y="1739900"/>
            <a:ext cx="369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1800">
                <a:latin typeface="Symbol" pitchFamily="18" charset="2"/>
                <a:ea typeface="SimSun" pitchFamily="2" charset="-122"/>
              </a:rPr>
              <a:t> </a:t>
            </a:r>
            <a:r>
              <a:rPr kumimoji="1" lang="en-US" altLang="zh-CN" sz="1800" b="1">
                <a:latin typeface="Times New Roman" pitchFamily="18" charset="0"/>
                <a:ea typeface="SimSun" pitchFamily="2" charset="-122"/>
              </a:rPr>
              <a:t>S</a:t>
            </a:r>
          </a:p>
        </p:txBody>
      </p:sp>
      <p:sp>
        <p:nvSpPr>
          <p:cNvPr id="38937" name="Oval 24"/>
          <p:cNvSpPr>
            <a:spLocks noChangeArrowheads="1"/>
          </p:cNvSpPr>
          <p:nvPr/>
        </p:nvSpPr>
        <p:spPr bwMode="auto">
          <a:xfrm>
            <a:off x="1376363" y="2690813"/>
            <a:ext cx="285750" cy="30321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u</a:t>
            </a:r>
          </a:p>
        </p:txBody>
      </p:sp>
      <p:sp>
        <p:nvSpPr>
          <p:cNvPr id="38938" name="Oval 25"/>
          <p:cNvSpPr>
            <a:spLocks noChangeArrowheads="1"/>
          </p:cNvSpPr>
          <p:nvPr/>
        </p:nvSpPr>
        <p:spPr bwMode="auto">
          <a:xfrm>
            <a:off x="2022475" y="2003425"/>
            <a:ext cx="285750" cy="303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u</a:t>
            </a:r>
          </a:p>
        </p:txBody>
      </p:sp>
      <p:sp>
        <p:nvSpPr>
          <p:cNvPr id="38939" name="Oval 26"/>
          <p:cNvSpPr>
            <a:spLocks noChangeArrowheads="1"/>
          </p:cNvSpPr>
          <p:nvPr/>
        </p:nvSpPr>
        <p:spPr bwMode="auto">
          <a:xfrm>
            <a:off x="1122363" y="1746250"/>
            <a:ext cx="285750" cy="303213"/>
          </a:xfrm>
          <a:prstGeom prst="ellipse">
            <a:avLst/>
          </a:prstGeom>
          <a:solidFill>
            <a:srgbClr val="33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>
                <a:latin typeface="Times New Roman" pitchFamily="18" charset="0"/>
                <a:ea typeface="SimSun" pitchFamily="2" charset="-122"/>
              </a:rPr>
              <a:t>d</a:t>
            </a:r>
          </a:p>
        </p:txBody>
      </p:sp>
      <p:sp>
        <p:nvSpPr>
          <p:cNvPr id="38940" name="Oval 27"/>
          <p:cNvSpPr>
            <a:spLocks noChangeArrowheads="1"/>
          </p:cNvSpPr>
          <p:nvPr/>
        </p:nvSpPr>
        <p:spPr bwMode="auto">
          <a:xfrm>
            <a:off x="762000" y="1374775"/>
            <a:ext cx="1752600" cy="17526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41" name="Rectangle 28"/>
          <p:cNvSpPr>
            <a:spLocks noChangeArrowheads="1"/>
          </p:cNvSpPr>
          <p:nvPr/>
        </p:nvSpPr>
        <p:spPr bwMode="auto">
          <a:xfrm>
            <a:off x="523875" y="5138738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altLang="ja-JP" b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Di-quark cluster (5-quark) picture:</a:t>
            </a:r>
            <a:r>
              <a:rPr kumimoji="1" lang="en-US" altLang="ja-JP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kumimoji="1" lang="en-US" altLang="zh-CN" sz="20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Zou</a:t>
            </a:r>
            <a:r>
              <a:rPr kumimoji="1" lang="en-US" altLang="ja-JP" sz="20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</a:t>
            </a:r>
            <a:r>
              <a:rPr kumimoji="1" lang="en-US" altLang="zh-CN" sz="20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 Riska</a:t>
            </a:r>
            <a:r>
              <a:rPr kumimoji="1" lang="en-US" altLang="ja-JP" sz="2000" b="1">
                <a:solidFill>
                  <a:schemeClr val="tx2"/>
                </a:solidFill>
                <a:latin typeface="Times New Roman" pitchFamily="18" charset="0"/>
                <a:ea typeface="SimSun" pitchFamily="2" charset="-122"/>
              </a:rPr>
              <a:t>,Jaffe,Wilczek</a:t>
            </a:r>
            <a:r>
              <a:rPr kumimoji="1" lang="en-US" altLang="zh-CN" b="1">
                <a:solidFill>
                  <a:srgbClr val="66FFFF"/>
                </a:solidFill>
                <a:latin typeface="Times New Roman" pitchFamily="18" charset="0"/>
                <a:ea typeface="SimSun" pitchFamily="2" charset="-122"/>
              </a:rPr>
              <a:t> </a:t>
            </a:r>
            <a:endParaRPr kumimoji="1" lang="en-US" altLang="zh-CN" sz="1000" b="1">
              <a:solidFill>
                <a:srgbClr val="0033CC"/>
              </a:solidFill>
              <a:latin typeface="Times New Roman" pitchFamily="18" charset="0"/>
              <a:ea typeface="SimSun" pitchFamily="2" charset="-122"/>
            </a:endParaRPr>
          </a:p>
          <a:p>
            <a:r>
              <a:rPr kumimoji="1" lang="en-US" altLang="zh-CN" b="1">
                <a:latin typeface="Times New Roman" pitchFamily="18" charset="0"/>
                <a:ea typeface="SimSun" pitchFamily="2" charset="-122"/>
              </a:rPr>
              <a:t>| p &gt; ~ | uud &gt;  + </a:t>
            </a:r>
            <a:r>
              <a:rPr kumimoji="1" lang="en-US" altLang="zh-CN" b="1">
                <a:latin typeface="Symbol" pitchFamily="18" charset="2"/>
                <a:ea typeface="SimSun" pitchFamily="2" charset="-122"/>
              </a:rPr>
              <a:t>e</a:t>
            </a:r>
            <a:r>
              <a:rPr kumimoji="1" lang="en-US" altLang="zh-CN" b="1" baseline="-25000">
                <a:latin typeface="Symbol" pitchFamily="18" charset="2"/>
                <a:ea typeface="SimSun" pitchFamily="2" charset="-122"/>
              </a:rPr>
              <a:t>1</a:t>
            </a:r>
            <a:r>
              <a:rPr kumimoji="1" lang="en-US" altLang="zh-CN" b="1">
                <a:latin typeface="Times New Roman" pitchFamily="18" charset="0"/>
                <a:ea typeface="SimSun" pitchFamily="2" charset="-122"/>
              </a:rPr>
              <a:t> </a:t>
            </a:r>
            <a:r>
              <a:rPr kumimoji="1" lang="en-US" altLang="zh-CN" b="1">
                <a:latin typeface="Symbol" pitchFamily="18" charset="2"/>
                <a:ea typeface="SimSun" pitchFamily="2" charset="-122"/>
              </a:rPr>
              <a:t>| </a:t>
            </a:r>
            <a:r>
              <a:rPr kumimoji="1" lang="en-US" altLang="zh-CN" b="1">
                <a:latin typeface="Times New Roman" pitchFamily="18" charset="0"/>
                <a:ea typeface="SimSun" pitchFamily="2" charset="-122"/>
              </a:rPr>
              <a:t>[ud][ud]</a:t>
            </a:r>
            <a:r>
              <a:rPr kumimoji="1" lang="en-US" altLang="zh-CN" b="1">
                <a:latin typeface="Symbol" pitchFamily="18" charset="2"/>
                <a:ea typeface="SimSun" pitchFamily="2" charset="-122"/>
              </a:rPr>
              <a:t>`</a:t>
            </a:r>
            <a:r>
              <a:rPr kumimoji="1" lang="en-US" altLang="zh-CN" b="1">
                <a:latin typeface="Times New Roman" pitchFamily="18" charset="0"/>
                <a:ea typeface="SimSun" pitchFamily="2" charset="-122"/>
              </a:rPr>
              <a:t>d &gt; + </a:t>
            </a:r>
            <a:r>
              <a:rPr kumimoji="1" lang="en-US" altLang="zh-CN" b="1">
                <a:latin typeface="Symbol" pitchFamily="18" charset="2"/>
                <a:ea typeface="SimSun" pitchFamily="2" charset="-122"/>
              </a:rPr>
              <a:t>e</a:t>
            </a:r>
            <a:r>
              <a:rPr kumimoji="1" lang="en-US" altLang="zh-CN" b="1" baseline="-25000">
                <a:latin typeface="Symbol" pitchFamily="18" charset="2"/>
                <a:ea typeface="SimSun" pitchFamily="2" charset="-122"/>
              </a:rPr>
              <a:t>2</a:t>
            </a:r>
            <a:r>
              <a:rPr kumimoji="1" lang="en-US" altLang="zh-CN" b="1">
                <a:latin typeface="Times New Roman" pitchFamily="18" charset="0"/>
                <a:ea typeface="SimSun" pitchFamily="2" charset="-122"/>
              </a:rPr>
              <a:t> | [ud][us]</a:t>
            </a:r>
            <a:r>
              <a:rPr kumimoji="1" lang="en-US" altLang="zh-CN" b="1">
                <a:latin typeface="Symbol" pitchFamily="18" charset="2"/>
                <a:ea typeface="SimSun" pitchFamily="2" charset="-122"/>
              </a:rPr>
              <a:t>`</a:t>
            </a:r>
            <a:r>
              <a:rPr kumimoji="1" lang="en-US" altLang="zh-CN" b="1">
                <a:latin typeface="Times New Roman" pitchFamily="18" charset="0"/>
                <a:ea typeface="SimSun" pitchFamily="2" charset="-122"/>
              </a:rPr>
              <a:t>s  &gt; + …</a:t>
            </a:r>
          </a:p>
        </p:txBody>
      </p:sp>
      <p:sp>
        <p:nvSpPr>
          <p:cNvPr id="38942" name="Text Box 29"/>
          <p:cNvSpPr txBox="1">
            <a:spLocks noChangeArrowheads="1"/>
          </p:cNvSpPr>
          <p:nvPr/>
        </p:nvSpPr>
        <p:spPr bwMode="auto">
          <a:xfrm>
            <a:off x="5622925" y="1982788"/>
            <a:ext cx="811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800"/>
              <a:t>or</a:t>
            </a:r>
          </a:p>
        </p:txBody>
      </p:sp>
      <p:sp>
        <p:nvSpPr>
          <p:cNvPr id="38943" name="Text Box 30"/>
          <p:cNvSpPr txBox="1">
            <a:spLocks noChangeArrowheads="1"/>
          </p:cNvSpPr>
          <p:nvPr/>
        </p:nvSpPr>
        <p:spPr bwMode="auto">
          <a:xfrm>
            <a:off x="2816225" y="1943100"/>
            <a:ext cx="811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/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2143116"/>
            <a:ext cx="7443814" cy="1643074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1900" dirty="0" smtClean="0"/>
          </a:p>
          <a:p>
            <a:r>
              <a:rPr lang="en-US" altLang="ja-JP" dirty="0" smtClean="0"/>
              <a:t>Very often, we do not know what and where to look at, a priori.</a:t>
            </a:r>
          </a:p>
          <a:p>
            <a:pPr>
              <a:buNone/>
            </a:pP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Best places </a:t>
            </a:r>
            <a:r>
              <a:rPr kumimoji="1" lang="en-US" altLang="ja-JP" dirty="0" smtClean="0"/>
              <a:t>for the study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428736"/>
            <a:ext cx="7443814" cy="16430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kumimoji="1" lang="en-US" altLang="ja-JP" sz="1900" dirty="0" smtClean="0"/>
          </a:p>
          <a:p>
            <a:r>
              <a:rPr lang="en-US" altLang="ja-JP" dirty="0" smtClean="0"/>
              <a:t>Near the decay </a:t>
            </a:r>
            <a:r>
              <a:rPr lang="en-US" altLang="ja-JP" dirty="0" smtClean="0"/>
              <a:t>threshold</a:t>
            </a:r>
          </a:p>
          <a:p>
            <a:r>
              <a:rPr lang="en-US" altLang="ja-JP" dirty="0" smtClean="0"/>
              <a:t>M</a:t>
            </a:r>
            <a:r>
              <a:rPr lang="en-US" altLang="ja-JP" dirty="0" smtClean="0"/>
              <a:t>ulti particle production</a:t>
            </a:r>
          </a:p>
          <a:p>
            <a:r>
              <a:rPr lang="en-US" altLang="ja-JP" dirty="0" smtClean="0"/>
              <a:t>Charge exchange and/or flavor/</a:t>
            </a:r>
            <a:r>
              <a:rPr lang="en-US" altLang="ja-JP" dirty="0" err="1" smtClean="0"/>
              <a:t>isospin</a:t>
            </a:r>
            <a:r>
              <a:rPr lang="en-US" altLang="ja-JP" dirty="0" smtClean="0"/>
              <a:t> transfer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</a:t>
            </a:r>
            <a:r>
              <a:rPr kumimoji="1" lang="en-US" altLang="ja-JP" dirty="0" smtClean="0"/>
              <a:t>ethod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56963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 quark cannot be extracted from a </a:t>
            </a:r>
            <a:r>
              <a:rPr lang="en-US" altLang="ja-JP" dirty="0" err="1" smtClean="0"/>
              <a:t>hadron</a:t>
            </a:r>
            <a:r>
              <a:rPr lang="en-US" altLang="ja-JP" dirty="0" smtClean="0"/>
              <a:t> freely.</a:t>
            </a:r>
          </a:p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tudy </a:t>
            </a:r>
            <a:r>
              <a:rPr kumimoji="1" lang="en-US" altLang="ja-JP" dirty="0" smtClean="0"/>
              <a:t>the structure of the hadrons through </a:t>
            </a:r>
            <a:r>
              <a:rPr lang="en-US" altLang="ja-JP" dirty="0" smtClean="0">
                <a:solidFill>
                  <a:srgbClr val="FF0000"/>
                </a:solidFill>
              </a:rPr>
              <a:t>production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solidFill>
                  <a:srgbClr val="FF0000"/>
                </a:solidFill>
              </a:rPr>
              <a:t>decay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pPr lvl="1"/>
            <a:r>
              <a:rPr lang="en-US" altLang="ja-JP" sz="2400" dirty="0" smtClean="0"/>
              <a:t>Once an exotic </a:t>
            </a:r>
            <a:r>
              <a:rPr lang="en-US" altLang="ja-JP" sz="2400" dirty="0" err="1" smtClean="0"/>
              <a:t>hadron</a:t>
            </a:r>
            <a:r>
              <a:rPr lang="en-US" altLang="ja-JP" sz="2400" dirty="0" smtClean="0"/>
              <a:t> is established, its absence in some production and/or decay processes  give important information on its structure.</a:t>
            </a:r>
          </a:p>
          <a:p>
            <a:pPr lvl="1"/>
            <a:r>
              <a:rPr lang="en-US" altLang="ja-JP" sz="2400" dirty="0" smtClean="0"/>
              <a:t>Once an exotic </a:t>
            </a:r>
            <a:r>
              <a:rPr lang="en-US" altLang="ja-JP" sz="2400" dirty="0" err="1" smtClean="0"/>
              <a:t>hadron</a:t>
            </a:r>
            <a:r>
              <a:rPr lang="en-US" altLang="ja-JP" sz="2400" dirty="0" smtClean="0"/>
              <a:t> is established, other members of its family must exist.  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00628" y="5286388"/>
            <a:ext cx="38576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kumimoji="1" lang="en-US" altLang="ja-JP" sz="2000" dirty="0" smtClean="0">
                <a:solidFill>
                  <a:srgbClr val="FFFF00"/>
                </a:solidFill>
              </a:rPr>
              <a:t>Other members of  a  spin-flavor </a:t>
            </a:r>
            <a:r>
              <a:rPr kumimoji="1" lang="en-US" altLang="ja-JP" sz="2000" dirty="0" err="1" smtClean="0">
                <a:solidFill>
                  <a:srgbClr val="FFFF00"/>
                </a:solidFill>
              </a:rPr>
              <a:t>multiplet</a:t>
            </a:r>
            <a:endParaRPr kumimoji="1" lang="en-US" altLang="ja-JP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p"/>
            </a:pPr>
            <a:r>
              <a:rPr lang="en-US" altLang="ja-JP" sz="2000" dirty="0" smtClean="0">
                <a:solidFill>
                  <a:srgbClr val="FFFF00"/>
                </a:solidFill>
              </a:rPr>
              <a:t>Excited states</a:t>
            </a:r>
          </a:p>
          <a:p>
            <a:pPr>
              <a:buFont typeface="Wingdings" pitchFamily="2" charset="2"/>
              <a:buChar char="p"/>
            </a:pPr>
            <a:r>
              <a:rPr lang="en-US" altLang="ja-JP" sz="2000" dirty="0" smtClean="0">
                <a:solidFill>
                  <a:srgbClr val="FFFF00"/>
                </a:solidFill>
              </a:rPr>
              <a:t>Meson-baryon duality (q*~</a:t>
            </a:r>
            <a:r>
              <a:rPr lang="en-US" altLang="ja-JP" sz="2000" dirty="0" err="1" smtClean="0">
                <a:solidFill>
                  <a:srgbClr val="FFFF00"/>
                </a:solidFill>
              </a:rPr>
              <a:t>qq</a:t>
            </a:r>
            <a:r>
              <a:rPr lang="en-US" altLang="ja-JP" sz="2000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" pitchFamily="2" charset="2"/>
              <a:buChar char="p"/>
            </a:pPr>
            <a:endParaRPr kumimoji="1" lang="ja-JP" alt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DETECTOR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071546"/>
            <a:ext cx="7772400" cy="4569634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1900" dirty="0" smtClean="0"/>
          </a:p>
          <a:p>
            <a:r>
              <a:rPr lang="en-US" altLang="ja-JP" dirty="0" smtClean="0"/>
              <a:t>4</a:t>
            </a:r>
            <a:r>
              <a:rPr lang="en-US" altLang="ja-JP" dirty="0" smtClean="0">
                <a:latin typeface="Symbol" pitchFamily="18" charset="2"/>
              </a:rPr>
              <a:t>p</a:t>
            </a:r>
            <a:r>
              <a:rPr lang="en-US" altLang="ja-JP" dirty="0" smtClean="0"/>
              <a:t> coverage for both charged and neutral particles</a:t>
            </a:r>
            <a:endParaRPr lang="en-US" altLang="ja-JP" dirty="0" smtClean="0"/>
          </a:p>
          <a:p>
            <a:r>
              <a:rPr lang="en-US" altLang="ja-JP" dirty="0" smtClean="0"/>
              <a:t>Vertex reconstruction for short lived particles</a:t>
            </a:r>
            <a:endParaRPr kumimoji="1" lang="en-US" altLang="ja-JP" dirty="0" smtClean="0"/>
          </a:p>
          <a:p>
            <a:r>
              <a:rPr kumimoji="1" lang="en-US" altLang="ja-JP" dirty="0" smtClean="0"/>
              <a:t>Good K/</a:t>
            </a:r>
            <a:r>
              <a:rPr kumimoji="1" lang="en-US" altLang="ja-JP" dirty="0" smtClean="0">
                <a:latin typeface="Symbol" pitchFamily="18" charset="2"/>
              </a:rPr>
              <a:t>p</a:t>
            </a:r>
            <a:r>
              <a:rPr kumimoji="1" lang="en-US" altLang="ja-JP" dirty="0" smtClean="0"/>
              <a:t> separation</a:t>
            </a:r>
            <a:endParaRPr lang="en-US" altLang="ja-JP" dirty="0" smtClean="0"/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High momentum resolution in the forward angles</a:t>
            </a:r>
          </a:p>
        </p:txBody>
      </p:sp>
      <p:pic>
        <p:nvPicPr>
          <p:cNvPr id="7" name="Picture 7" descr="e949detect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429132"/>
            <a:ext cx="2735263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1500166" y="485776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E949, CLEO, </a:t>
            </a:r>
            <a:r>
              <a:rPr kumimoji="1" lang="en-US" altLang="ja-JP" sz="2400" dirty="0" err="1" smtClean="0"/>
              <a:t>BaBar</a:t>
            </a:r>
            <a:r>
              <a:rPr kumimoji="1" lang="en-US" altLang="ja-JP" sz="2400" dirty="0" smtClean="0"/>
              <a:t>, Belle,,,</a:t>
            </a:r>
          </a:p>
          <a:p>
            <a:r>
              <a:rPr lang="en-US" altLang="ja-JP" sz="2400" dirty="0" smtClean="0"/>
              <a:t>+ forward spectrometer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BEAM 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569634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1900" dirty="0" smtClean="0"/>
          </a:p>
          <a:p>
            <a:r>
              <a:rPr lang="en-US" altLang="ja-JP" dirty="0" smtClean="0"/>
              <a:t>Variety of beam particles in wide energy range.</a:t>
            </a:r>
          </a:p>
          <a:p>
            <a:pPr lvl="1"/>
            <a:r>
              <a:rPr lang="en-US" altLang="ja-JP" dirty="0" smtClean="0"/>
              <a:t>K, K,</a:t>
            </a:r>
            <a:r>
              <a:rPr lang="en-US" altLang="ja-JP" dirty="0" smtClean="0">
                <a:latin typeface="Symbol" pitchFamily="18" charset="2"/>
              </a:rPr>
              <a:t> p</a:t>
            </a:r>
            <a:r>
              <a:rPr lang="en-US" altLang="ja-JP" dirty="0" smtClean="0"/>
              <a:t>, p, p, etc</a:t>
            </a:r>
            <a:r>
              <a:rPr lang="en-US" altLang="ja-JP" dirty="0" smtClean="0"/>
              <a:t>.</a:t>
            </a:r>
            <a:endParaRPr lang="en-US" altLang="ja-JP" dirty="0" smtClean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786050" y="3000372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071670" y="2928934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トロ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メトロ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1015</TotalTime>
  <Words>648</Words>
  <Application>Microsoft Office PowerPoint</Application>
  <PresentationFormat>画面に合わせる (4:3)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メトロ</vt:lpstr>
      <vt:lpstr>Microsoft 数式 3.0</vt:lpstr>
      <vt:lpstr>MULTI-QUARK HADRON PHYICS at J-PARC</vt:lpstr>
      <vt:lpstr>Motivation</vt:lpstr>
      <vt:lpstr>Quantum Chromo Dynamics</vt:lpstr>
      <vt:lpstr>スライド 4</vt:lpstr>
      <vt:lpstr>Problem</vt:lpstr>
      <vt:lpstr>Best places for the study</vt:lpstr>
      <vt:lpstr>Method</vt:lpstr>
      <vt:lpstr>THE DETECTOR</vt:lpstr>
      <vt:lpstr>THE BEAM LINE</vt:lpstr>
      <vt:lpstr>Requirement</vt:lpstr>
      <vt:lpstr>Q+ production</vt:lpstr>
      <vt:lpstr>Synergy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Participation from Japanese Nuclear Physics Community </dc:title>
  <dc:creator>Takashi Nakano</dc:creator>
  <cp:lastModifiedBy>Takashi Nakano</cp:lastModifiedBy>
  <cp:revision>75</cp:revision>
  <dcterms:created xsi:type="dcterms:W3CDTF">2008-07-03T00:55:00Z</dcterms:created>
  <dcterms:modified xsi:type="dcterms:W3CDTF">2008-09-01T04:50:52Z</dcterms:modified>
</cp:coreProperties>
</file>