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notesSlides/notesSlide2.xml" ContentType="application/vnd.openxmlformats-officedocument.presentationml.notesSlide+xml"/>
  <Override PartName="/ppt/comments/modernComment_101_0.xml" ContentType="application/vnd.ms-powerpoint.comments+xml"/>
  <Override PartName="/ppt/notesSlides/notesSlide3.xml" ContentType="application/vnd.openxmlformats-officedocument.presentationml.notesSlide+xml"/>
  <Override PartName="/ppt/comments/modernComment_10E_B96FC248.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D_18DEF7CF.xml" ContentType="application/vnd.ms-powerpoint.comments+xml"/>
  <Override PartName="/ppt/notesSlides/notesSlide6.xml" ContentType="application/vnd.openxmlformats-officedocument.presentationml.notesSlide+xml"/>
  <Override PartName="/ppt/comments/modernComment_103_0.xml" ContentType="application/vnd.ms-powerpoint.comments+xml"/>
  <Override PartName="/ppt/notesSlides/notesSlide7.xml" ContentType="application/vnd.openxmlformats-officedocument.presentationml.notesSlide+xml"/>
  <Override PartName="/ppt/comments/modernComment_10F_86283A0.xml" ContentType="application/vnd.ms-powerpoint.comments+xml"/>
  <Override PartName="/ppt/notesSlides/notesSlide8.xml" ContentType="application/vnd.openxmlformats-officedocument.presentationml.notesSlide+xml"/>
  <Override PartName="/ppt/comments/modernComment_105_0.xml" ContentType="application/vnd.ms-powerpoint.comments+xml"/>
  <Override PartName="/ppt/notesSlides/notesSlide9.xml" ContentType="application/vnd.openxmlformats-officedocument.presentationml.notesSlide+xml"/>
  <Override PartName="/ppt/comments/modernComment_106_0.xml" ContentType="application/vnd.ms-powerpoint.comments+xml"/>
  <Override PartName="/ppt/notesSlides/notesSlide10.xml" ContentType="application/vnd.openxmlformats-officedocument.presentationml.notesSlide+xml"/>
  <Override PartName="/ppt/comments/modernComment_107_0.xml" ContentType="application/vnd.ms-powerpoint.comments+xml"/>
  <Override PartName="/ppt/notesSlides/notesSlide11.xml" ContentType="application/vnd.openxmlformats-officedocument.presentationml.notesSlide+xml"/>
  <Override PartName="/ppt/comments/modernComment_10C_CC39A8B1.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13_9C2D2976.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70" r:id="rId4"/>
    <p:sldId id="276" r:id="rId5"/>
    <p:sldId id="269" r:id="rId6"/>
    <p:sldId id="259" r:id="rId7"/>
    <p:sldId id="271" r:id="rId8"/>
    <p:sldId id="261" r:id="rId9"/>
    <p:sldId id="262" r:id="rId10"/>
    <p:sldId id="263" r:id="rId11"/>
    <p:sldId id="268" r:id="rId12"/>
    <p:sldId id="273" r:id="rId13"/>
    <p:sldId id="274" r:id="rId14"/>
    <p:sldId id="275" r:id="rId15"/>
    <p:sldId id="272" r:id="rId16"/>
    <p:sldId id="277" r:id="rId17"/>
    <p:sldId id="278" r:id="rId18"/>
    <p:sldId id="279" r:id="rId19"/>
    <p:sldId id="280"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ibGPRlezgwgfIv7ThalGmTH/Ul6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12F513-048A-C36E-D94B-AFD1D4FE6D80}" name="鶴田　雅人" initials="鶴田　雅人" userId="S::masato.tsuruta.p4@mso.tohoku.ac.jp::d6f4c97b-188f-418e-8ccf-7f6313ea74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66230" autoAdjust="0"/>
  </p:normalViewPr>
  <p:slideViewPr>
    <p:cSldViewPr snapToGrid="0">
      <p:cViewPr varScale="1">
        <p:scale>
          <a:sx n="53" d="100"/>
          <a:sy n="53" d="100"/>
        </p:scale>
        <p:origin x="686" y="43"/>
      </p:cViewPr>
      <p:guideLst/>
    </p:cSldViewPr>
  </p:slideViewPr>
  <p:notesTextViewPr>
    <p:cViewPr>
      <p:scale>
        <a:sx n="1" d="1"/>
        <a:sy n="1" d="1"/>
      </p:scale>
      <p:origin x="0" y="0"/>
    </p:cViewPr>
  </p:notesTextViewPr>
  <p:sorterViewPr>
    <p:cViewPr>
      <p:scale>
        <a:sx n="100" d="100"/>
        <a:sy n="100" d="100"/>
      </p:scale>
      <p:origin x="0" y="-16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 Id="rId27" Type="http://schemas.microsoft.com/office/2018/10/relationships/authors" Target="author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8C034432-6D42-4BE8-8EE1-15FF8CC48BCB}" authorId="{A812F513-048A-C36E-D94B-AFD1D4FE6D80}" created="2023-03-15T04:05:46.118">
    <pc:sldMkLst xmlns:pc="http://schemas.microsoft.com/office/powerpoint/2013/main/command">
      <pc:docMk/>
      <pc:sldMk cId="0" sldId="256"/>
    </pc:sldMkLst>
    <p188:txBody>
      <a:bodyPr/>
      <a:lstStyle/>
      <a:p>
        <a:r>
          <a:rPr lang="ja-JP" altLang="en-US"/>
          <a:t>3ΛHもすでに測ってるので入れるべきでは？
Fore73kolaborations
原子記号がイタリックにならないように</a:t>
        </a:r>
      </a:p>
    </p188:txBody>
  </p188:cm>
  <p188:cm id="{B548204A-10D6-42CE-9A21-A3AA4D324A02}" authorId="{A812F513-048A-C36E-D94B-AFD1D4FE6D80}" created="2023-03-15T11:16:59.790">
    <pc:sldMkLst xmlns:pc="http://schemas.microsoft.com/office/powerpoint/2013/main/command">
      <pc:docMk/>
      <pc:sldMk cId="0" sldId="256"/>
    </pc:sldMkLst>
    <p188:txBody>
      <a:bodyPr/>
      <a:lstStyle/>
      <a:p>
        <a:r>
          <a:rPr lang="ja-JP" altLang="en-US"/>
          <a:t>前方に出てくるπ0の運動量について</a:t>
        </a:r>
      </a:p>
    </p188:txBody>
  </p188:cm>
  <p188:cm id="{F0C93F76-DEC1-49EE-88C8-4DDE89559081}" authorId="{A812F513-048A-C36E-D94B-AFD1D4FE6D80}" created="2023-03-20T02:09:38.361">
    <pc:sldMkLst xmlns:pc="http://schemas.microsoft.com/office/powerpoint/2013/main/command">
      <pc:docMk/>
      <pc:sldMk cId="0" sldId="256"/>
    </pc:sldMkLst>
    <p188:txBody>
      <a:bodyPr/>
      <a:lstStyle/>
      <a:p>
        <a:r>
          <a:rPr lang="ja-JP" altLang="en-US"/>
          <a:t>ページ番号</a:t>
        </a:r>
      </a:p>
    </p188:txBody>
  </p188:cm>
  <p188:cm id="{8CBDAA3D-B3E9-48C3-9DB3-68BFA0289EED}" authorId="{A812F513-048A-C36E-D94B-AFD1D4FE6D80}" created="2023-03-20T02:12:13.578">
    <pc:sldMkLst xmlns:pc="http://schemas.microsoft.com/office/powerpoint/2013/main/command">
      <pc:docMk/>
      <pc:sldMk cId="0" sldId="256"/>
    </pc:sldMkLst>
    <p188:txBody>
      <a:bodyPr/>
      <a:lstStyle/>
      <a:p>
        <a:r>
          <a:rPr lang="ja-JP" altLang="en-US"/>
          <a:t>カロリメーターの要求性能
鉛ガラスの接合テストに影響</a:t>
        </a:r>
      </a:p>
    </p188:txBody>
  </p188:cm>
  <p188:cm id="{00DA1137-2773-4A6D-9F5F-7708CA4A02EA}" authorId="{A812F513-048A-C36E-D94B-AFD1D4FE6D80}" created="2023-03-20T04:58:06.973">
    <pc:sldMkLst xmlns:pc="http://schemas.microsoft.com/office/powerpoint/2013/main/command">
      <pc:docMk/>
      <pc:sldMk cId="0" sldId="256"/>
    </pc:sldMkLst>
    <p188:txBody>
      <a:bodyPr/>
      <a:lstStyle/>
      <a:p>
        <a:r>
          <a:rPr lang="ja-JP" altLang="en-US"/>
          <a:t>鉛ガラスを積んでるアピール
→今どこまでできたか（システムができてたか）</a:t>
        </a:r>
      </a:p>
    </p188:txBody>
  </p188:cm>
  <p188:cm id="{4412807F-624B-43D2-8F30-7559DE2ECAA2}" authorId="{A812F513-048A-C36E-D94B-AFD1D4FE6D80}" created="2023-03-23T07:10:47.234">
    <pc:sldMkLst xmlns:pc="http://schemas.microsoft.com/office/powerpoint/2013/main/command">
      <pc:docMk/>
      <pc:sldMk cId="0" sldId="256"/>
    </pc:sldMkLst>
    <p188:txBody>
      <a:bodyPr/>
      <a:lstStyle/>
      <a:p>
        <a:r>
          <a:rPr lang="ja-JP" altLang="en-US"/>
          <a:t>フォント統一</a:t>
        </a:r>
      </a:p>
    </p188:txBody>
  </p188:cm>
</p188:cmLst>
</file>

<file path=ppt/comments/modernComment_101_0.xml><?xml version="1.0" encoding="utf-8"?>
<p188:cmLst xmlns:a="http://schemas.openxmlformats.org/drawingml/2006/main" xmlns:r="http://schemas.openxmlformats.org/officeDocument/2006/relationships" xmlns:p188="http://schemas.microsoft.com/office/powerpoint/2018/8/main">
  <p188:cm id="{D65861ED-E693-498A-9E08-F6ECBD4DF723}" authorId="{A812F513-048A-C36E-D94B-AFD1D4FE6D80}" status="resolved" created="2023-03-15T04:06:11.168" complete="100000">
    <pc:sldMkLst xmlns:pc="http://schemas.microsoft.com/office/powerpoint/2013/main/command">
      <pc:docMk/>
      <pc:sldMk cId="0" sldId="257"/>
    </pc:sldMkLst>
    <p188:txBody>
      <a:bodyPr/>
      <a:lstStyle/>
      <a:p>
        <a:r>
          <a:rPr lang="ja-JP" altLang="en-US"/>
          <a:t>測定結果が古い
前よりフリーΛの寿命に近づいてる
starは2シグマ以上離れてるから内部消化できない？
Star論文三本（統計量増やして良化）
解決できてるけど直接測定したほうがいい？
間接直接を直接書く
Duteron
きのさん修論？ハイパートライトンパズルしっかり描く</a:t>
        </a:r>
      </a:p>
    </p188:txBody>
  </p188:cm>
  <p188:cm id="{192A5AA4-B6A9-46A3-B5B2-889061A4EC77}" authorId="{A812F513-048A-C36E-D94B-AFD1D4FE6D80}" status="resolved" created="2023-03-15T11:29:57.251" complete="100000">
    <ac:deMkLst xmlns:ac="http://schemas.microsoft.com/office/drawing/2013/main/command">
      <pc:docMk xmlns:pc="http://schemas.microsoft.com/office/powerpoint/2013/main/command"/>
      <pc:sldMk xmlns:pc="http://schemas.microsoft.com/office/powerpoint/2013/main/command" cId="0" sldId="257"/>
      <ac:picMk id="3" creationId="{4DF4BB9E-7773-04B1-89D8-CF69E24FDB4C}"/>
    </ac:deMkLst>
    <p188:txBody>
      <a:bodyPr/>
      <a:lstStyle/>
      <a:p>
        <a:r>
          <a:rPr lang="ja-JP" altLang="en-US"/>
          <a:t>最新の情報とか話さないなた右下いらない？</a:t>
        </a:r>
      </a:p>
    </p188:txBody>
  </p188:cm>
  <p188:cm id="{EC52F691-7BF9-4A63-A75E-24D647B47C27}" authorId="{A812F513-048A-C36E-D94B-AFD1D4FE6D80}" status="resolved" created="2023-03-15T11:38:53.439" complete="100000">
    <pc:sldMkLst xmlns:pc="http://schemas.microsoft.com/office/powerpoint/2013/main/command">
      <pc:docMk/>
      <pc:sldMk cId="0" sldId="257"/>
    </pc:sldMkLst>
    <p188:txBody>
      <a:bodyPr/>
      <a:lstStyle/>
      <a:p>
        <a:r>
          <a:rPr lang="ja-JP" altLang="en-US"/>
          <a:t>寿命の一般的測定がcτベータγだからあまり関節と書かない方がいい？</a:t>
        </a:r>
      </a:p>
    </p188:txBody>
  </p188:cm>
</p188:cmLst>
</file>

<file path=ppt/comments/modernComment_103_0.xml><?xml version="1.0" encoding="utf-8"?>
<p188:cmLst xmlns:a="http://schemas.openxmlformats.org/drawingml/2006/main" xmlns:r="http://schemas.openxmlformats.org/officeDocument/2006/relationships" xmlns:p188="http://schemas.microsoft.com/office/powerpoint/2018/8/main">
  <p188:cm id="{A8E47C9B-1161-4742-94E6-0FEAACB97CFB}" authorId="{A812F513-048A-C36E-D94B-AFD1D4FE6D80}" created="2023-03-15T04:06:51.104">
    <pc:sldMkLst xmlns:pc="http://schemas.microsoft.com/office/powerpoint/2013/main/command">
      <pc:docMk/>
      <pc:sldMk cId="0" sldId="259"/>
    </pc:sldMkLst>
    <p188:txBody>
      <a:bodyPr/>
      <a:lstStyle/>
      <a:p>
        <a:r>
          <a:rPr lang="ja-JP" altLang="en-US"/>
          <a:t>結果を話したいのかカロリメーターを説明したいのか
話題を絞る
H4Λの識別？
寿命の直接測定を確認したなら測定した寿命も必要
↑これならp5とp4の順番逆
カロリメーターの要求→前身の実験→今の実験のほうがいい？
右下の絵→T77そのもののに
直接測定を行える→なんで
何をしたいか→もっと3ページ目に
T77カロリメータータイトルにする話題じゃない
手法が確立していることを示す
超前方γを前にという話を3ページにもっと書く
なんで1γでいいのかを詳しく
3ページに統合してなくす？</a:t>
        </a:r>
      </a:p>
    </p188:txBody>
  </p188:cm>
  <p188:cm id="{19045AD9-E6D6-41C0-9B6E-6DB0BA50F122}" authorId="{A812F513-048A-C36E-D94B-AFD1D4FE6D80}" created="2023-03-15T11:19:09.580">
    <pc:sldMkLst xmlns:pc="http://schemas.microsoft.com/office/powerpoint/2013/main/command">
      <pc:docMk/>
      <pc:sldMk cId="0" sldId="259"/>
    </pc:sldMkLst>
    <p188:txBody>
      <a:bodyPr/>
      <a:lstStyle/>
      <a:p>
        <a:r>
          <a:rPr lang="ja-JP" altLang="en-US"/>
          <a:t>寿命何psか書く</a:t>
        </a:r>
      </a:p>
    </p188:txBody>
  </p188:cm>
  <p188:cm id="{E962CE29-AE8D-4D67-A1AE-BD4F0414820D}" authorId="{A812F513-048A-C36E-D94B-AFD1D4FE6D80}" created="2023-03-15T11:19:22.239">
    <pc:sldMkLst xmlns:pc="http://schemas.microsoft.com/office/powerpoint/2013/main/command">
      <pc:docMk/>
      <pc:sldMk cId="0" sldId="259"/>
    </pc:sldMkLst>
    <p188:txBody>
      <a:bodyPr/>
      <a:lstStyle/>
      <a:p>
        <a:r>
          <a:rPr lang="ja-JP" altLang="en-US"/>
          <a:t>すべての測定結果　
引用元を書く</a:t>
        </a:r>
      </a:p>
    </p188:txBody>
  </p188:cm>
  <p188:cm id="{A6675B95-7218-477B-91C4-4B12E4C01578}" authorId="{A812F513-048A-C36E-D94B-AFD1D4FE6D80}" created="2023-03-15T12:06:37.559">
    <ac:deMkLst xmlns:ac="http://schemas.microsoft.com/office/drawing/2013/main/command">
      <pc:docMk xmlns:pc="http://schemas.microsoft.com/office/powerpoint/2013/main/command"/>
      <pc:sldMk xmlns:pc="http://schemas.microsoft.com/office/powerpoint/2013/main/command" cId="0" sldId="259"/>
      <ac:spMk id="4" creationId="{69400057-CFD5-BDB0-5CE3-D81341D46369}"/>
    </ac:deMkLst>
    <p188:txBody>
      <a:bodyPr/>
      <a:lstStyle/>
      <a:p>
        <a:r>
          <a:rPr lang="ja-JP" altLang="en-US"/>
          <a:t>前方要求なしの絵があった方がいい？</a:t>
        </a:r>
      </a:p>
    </p188:txBody>
  </p188:cm>
  <p188:cm id="{7E55C850-480D-4BC2-B53B-E06203BF8956}" authorId="{A812F513-048A-C36E-D94B-AFD1D4FE6D80}" created="2023-03-15T12:07:19.770">
    <ac:deMkLst xmlns:ac="http://schemas.microsoft.com/office/drawing/2013/main/command">
      <pc:docMk xmlns:pc="http://schemas.microsoft.com/office/powerpoint/2013/main/command"/>
      <pc:sldMk xmlns:pc="http://schemas.microsoft.com/office/powerpoint/2013/main/command" cId="0" sldId="259"/>
      <ac:spMk id="4" creationId="{69400057-CFD5-BDB0-5CE3-D81341D46369}"/>
    </ac:deMkLst>
    <p188:txBody>
      <a:bodyPr/>
      <a:lstStyle/>
      <a:p>
        <a:r>
          <a:rPr lang="ja-JP" altLang="en-US"/>
          <a:t>600MeVでカットしてない？500?</a:t>
        </a:r>
      </a:p>
    </p188:txBody>
  </p188:cm>
  <p188:cm id="{FCEB5728-6FCE-46D1-97CB-AC2833495158}" authorId="{A812F513-048A-C36E-D94B-AFD1D4FE6D80}" created="2023-03-15T12:07:51.726">
    <ac:deMkLst xmlns:ac="http://schemas.microsoft.com/office/drawing/2013/main/command">
      <pc:docMk xmlns:pc="http://schemas.microsoft.com/office/powerpoint/2013/main/command"/>
      <pc:sldMk xmlns:pc="http://schemas.microsoft.com/office/powerpoint/2013/main/command" cId="0" sldId="259"/>
      <ac:spMk id="4" creationId="{69400057-CFD5-BDB0-5CE3-D81341D46369}"/>
    </ac:deMkLst>
    <p188:txBody>
      <a:bodyPr/>
      <a:lstStyle/>
      <a:p>
        <a:r>
          <a:rPr lang="ja-JP" altLang="en-US"/>
          <a:t>トリガーについて　バックアップ
前方γのみ要求、vetoカウンター（プラスチック新地）と合わせてγ</a:t>
        </a:r>
      </a:p>
    </p188:txBody>
  </p188:cm>
  <p188:cm id="{2DB5DE52-242A-4310-AA48-A9397141EC21}" authorId="{A812F513-048A-C36E-D94B-AFD1D4FE6D80}" created="2023-03-15T12:12:07.557">
    <pc:sldMkLst xmlns:pc="http://schemas.microsoft.com/office/powerpoint/2013/main/command">
      <pc:docMk/>
      <pc:sldMk cId="0" sldId="259"/>
    </pc:sldMkLst>
    <p188:txBody>
      <a:bodyPr/>
      <a:lstStyle/>
      <a:p>
        <a:r>
          <a:rPr lang="ja-JP" altLang="en-US"/>
          <a:t>インフライト？であることが重要
静止反応でない</a:t>
        </a:r>
      </a:p>
    </p188:txBody>
  </p188:cm>
  <p188:cm id="{D6D2D8A3-6105-4755-B1B3-45C7EEFCB450}" authorId="{A812F513-048A-C36E-D94B-AFD1D4FE6D80}" created="2023-03-16T12:11:35.644">
    <pc:sldMkLst xmlns:pc="http://schemas.microsoft.com/office/powerpoint/2013/main/command">
      <pc:docMk/>
      <pc:sldMk cId="0" sldId="259"/>
    </pc:sldMkLst>
    <p188:txBody>
      <a:bodyPr/>
      <a:lstStyle/>
      <a:p>
        <a:r>
          <a:rPr lang="ja-JP" altLang="en-US"/>
          <a:t>ライフタイムも入れる</a:t>
        </a:r>
      </a:p>
    </p188:txBody>
  </p188:cm>
  <p188:cm id="{2C12F84D-E3FB-46BE-A81A-4DA868346674}" authorId="{A812F513-048A-C36E-D94B-AFD1D4FE6D80}" created="2023-03-23T07:08:48.853">
    <ac:txMkLst xmlns:ac="http://schemas.microsoft.com/office/drawing/2013/main/command">
      <pc:docMk xmlns:pc="http://schemas.microsoft.com/office/powerpoint/2013/main/command"/>
      <pc:sldMk xmlns:pc="http://schemas.microsoft.com/office/powerpoint/2013/main/command" cId="0" sldId="259"/>
      <ac:spMk id="104" creationId="{00000000-0000-0000-0000-000000000000}"/>
      <ac:txMk cp="90" len="5">
        <ac:context len="103" hash="2097082196"/>
      </ac:txMk>
    </ac:txMkLst>
    <p188:pos x="6625963" y="1453714"/>
    <p188:txBody>
      <a:bodyPr/>
      <a:lstStyle/>
      <a:p>
        <a:r>
          <a:rPr lang="ja-JP" altLang="en-US"/>
          <a:t>なんの実験</a:t>
        </a:r>
      </a:p>
    </p188:txBody>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DA3A67BD-258F-40F2-BC05-0660C5BB6CEC}" authorId="{A812F513-048A-C36E-D94B-AFD1D4FE6D80}" created="2023-03-15T04:08:28.217">
    <pc:sldMkLst xmlns:pc="http://schemas.microsoft.com/office/powerpoint/2013/main/command">
      <pc:docMk/>
      <pc:sldMk cId="0" sldId="261"/>
    </pc:sldMkLst>
    <p188:txBody>
      <a:bodyPr/>
      <a:lstStyle/>
      <a:p>
        <a:r>
          <a:rPr lang="ja-JP" altLang="en-US"/>
          <a:t>アップグレードするなら何が足りないのかの説明
なんで立体角かの流れができていない
5ページに入れる？隣に5×8カロリメーター並べて比べる？
右下いらん　入れるなら二本接合した絵←乗せるなら10p
寸法や配置を図で分かるようにして文字減らす→表にもする
まずどういう寸法(図と各カロリメーターの長さ)のカロリメーター→手持ちで使うとこの図になる→そうすると長さが足らんから繋ぐ　の流れが必要
15radlengthであることだけでいい？？
なんで繋ぐか書いといたほうがいい？</a:t>
        </a:r>
      </a:p>
    </p188:txBody>
  </p188:cm>
  <p188:cm id="{CAC50EB2-653D-4D7B-B538-0A41CB13CB5B}" authorId="{A812F513-048A-C36E-D94B-AFD1D4FE6D80}" created="2023-03-15T11:25:37.714">
    <pc:sldMkLst xmlns:pc="http://schemas.microsoft.com/office/powerpoint/2013/main/command">
      <pc:docMk/>
      <pc:sldMk cId="0" sldId="261"/>
    </pc:sldMkLst>
    <p188:txBody>
      <a:bodyPr/>
      <a:lstStyle/>
      <a:p>
        <a:r>
          <a:rPr lang="ja-JP" altLang="en-US"/>
          <a:t>在庫の話は消す</a:t>
        </a:r>
      </a:p>
    </p188:txBody>
  </p188:cm>
  <p188:cm id="{B665ED80-5502-4F5D-A527-17A579D4956A}" authorId="{A812F513-048A-C36E-D94B-AFD1D4FE6D80}" created="2023-03-16T12:20:28.261">
    <ac:deMkLst xmlns:ac="http://schemas.microsoft.com/office/drawing/2013/main/command">
      <pc:docMk xmlns:pc="http://schemas.microsoft.com/office/powerpoint/2013/main/command"/>
      <pc:sldMk xmlns:pc="http://schemas.microsoft.com/office/powerpoint/2013/main/command" cId="0" sldId="261"/>
      <ac:spMk id="119" creationId="{00000000-0000-0000-0000-000000000000}"/>
    </ac:deMkLst>
    <p188:txBody>
      <a:bodyPr/>
      <a:lstStyle/>
      <a:p>
        <a:r>
          <a:rPr lang="ja-JP" altLang="en-US"/>
          <a:t>長さや放射長を表にして文章から消す</a:t>
        </a:r>
      </a:p>
    </p188:txBody>
  </p188:cm>
  <p188:cm id="{3E85AD90-1251-41CA-B205-23D3703D54F6}" authorId="{A812F513-048A-C36E-D94B-AFD1D4FE6D80}" created="2023-03-20T07:24:16.510">
    <ac:txMkLst xmlns:ac="http://schemas.microsoft.com/office/drawing/2013/main/command">
      <pc:docMk xmlns:pc="http://schemas.microsoft.com/office/powerpoint/2013/main/command"/>
      <pc:sldMk xmlns:pc="http://schemas.microsoft.com/office/powerpoint/2013/main/command" cId="0" sldId="261"/>
      <ac:graphicFrameMk id="3" creationId="{14CDB837-54AE-8540-3B19-3AC3D40BF428}"/>
      <ac:tblMk/>
      <ac:tcMk rowId="3107076558" colId="211460960"/>
      <ac:txMk cp="0">
        <ac:context len="13" hash="3738528656"/>
      </ac:txMk>
    </ac:txMkLst>
    <p188:pos x="1125292" y="2583707"/>
    <p188:txBody>
      <a:bodyPr/>
      <a:lstStyle/>
      <a:p>
        <a:r>
          <a:rPr lang="ja-JP" altLang="en-US"/>
          <a:t>屈折率→density</a:t>
        </a:r>
      </a:p>
    </p188:txBody>
  </p188:cm>
  <p188:cm id="{CDD1EF8C-0754-4334-BB22-0554F5B633FF}" authorId="{A812F513-048A-C36E-D94B-AFD1D4FE6D80}" created="2023-03-20T07:42:20.926">
    <pc:sldMkLst xmlns:pc="http://schemas.microsoft.com/office/powerpoint/2013/main/command">
      <pc:docMk/>
      <pc:sldMk cId="0" sldId="261"/>
    </pc:sldMkLst>
    <p188:txBody>
      <a:bodyPr/>
      <a:lstStyle/>
      <a:p>
        <a:r>
          <a:rPr lang="ja-JP" altLang="en-US"/>
          <a:t>入射するγのティピカルな運動量</a:t>
        </a:r>
      </a:p>
    </p188:txBody>
  </p188:cm>
</p188:cmLst>
</file>

<file path=ppt/comments/modernComment_106_0.xml><?xml version="1.0" encoding="utf-8"?>
<p188:cmLst xmlns:a="http://schemas.openxmlformats.org/drawingml/2006/main" xmlns:r="http://schemas.openxmlformats.org/officeDocument/2006/relationships" xmlns:p188="http://schemas.microsoft.com/office/powerpoint/2018/8/main">
  <p188:cm id="{D113B96D-3542-436E-A4D3-2F5F078B7EFA}" authorId="{A812F513-048A-C36E-D94B-AFD1D4FE6D80}" created="2023-03-15T04:08:46.540">
    <pc:sldMkLst xmlns:pc="http://schemas.microsoft.com/office/powerpoint/2013/main/command">
      <pc:docMk/>
      <pc:sldMk cId="0" sldId="262"/>
    </pc:sldMkLst>
    <p188:txBody>
      <a:bodyPr/>
      <a:lstStyle/>
      <a:p>
        <a:r>
          <a:rPr lang="ja-JP" altLang="en-US"/>
          <a:t>何の図かわからん
ピークの位置くらい書く
統計ボックスいらん
重ね書き？棒グラフ？
エアカップルが悪いことを見やすく
セットアップが分かりづらい←横から見た図に　トリガーいらん？
何を変えたのか？フォト丸の接合は？
オプティカルグリース選んだのなんで←いらん？
図に入れた情報は本文から削れる　見やすくする
ー30度ビームラインじゃ何のことかわからん←運動量書いてあるんだからgevgammaのe+ビームラインでいい</a:t>
        </a:r>
      </a:p>
    </p188:txBody>
  </p188:cm>
  <p188:cm id="{AC561895-52CC-4679-AA83-2980F20CEFBA}" authorId="{A812F513-048A-C36E-D94B-AFD1D4FE6D80}" created="2023-03-16T12:32:05.831">
    <ac:deMkLst xmlns:ac="http://schemas.microsoft.com/office/drawing/2013/main/command">
      <pc:docMk xmlns:pc="http://schemas.microsoft.com/office/powerpoint/2013/main/command"/>
      <pc:sldMk xmlns:pc="http://schemas.microsoft.com/office/powerpoint/2013/main/command" cId="0" sldId="262"/>
      <ac:cxnSpMk id="14" creationId="{31FC0A2C-334B-F94A-2A1B-B14BD602DD8F}"/>
    </ac:deMkLst>
    <p188:txBody>
      <a:bodyPr/>
      <a:lstStyle/>
      <a:p>
        <a:r>
          <a:rPr lang="ja-JP" altLang="en-US"/>
          <a:t>縦に四つ並べる
統計ボックスいらん
絵をでかく</a:t>
        </a:r>
      </a:p>
    </p188:txBody>
  </p188:cm>
  <p188:cm id="{D34522CD-832E-490E-92BA-AAC2A233D6F7}" authorId="{A812F513-048A-C36E-D94B-AFD1D4FE6D80}" created="2023-03-20T07:30:18.116">
    <pc:sldMkLst xmlns:pc="http://schemas.microsoft.com/office/powerpoint/2013/main/command">
      <pc:docMk/>
      <pc:sldMk cId="0" sldId="262"/>
    </pc:sldMkLst>
    <p188:txBody>
      <a:bodyPr/>
      <a:lstStyle/>
      <a:p>
        <a:r>
          <a:rPr lang="ja-JP" altLang="en-US"/>
          <a:t>オプティカルグリースのエネルギー分解能</a:t>
        </a:r>
      </a:p>
    </p188:txBody>
  </p188:cm>
  <p188:cm id="{A47E5212-60AD-44DD-B85C-CEC874FBBA89}" authorId="{A812F513-048A-C36E-D94B-AFD1D4FE6D80}" created="2023-03-20T07:39:53.133">
    <pc:sldMkLst xmlns:pc="http://schemas.microsoft.com/office/powerpoint/2013/main/command">
      <pc:docMk/>
      <pc:sldMk cId="0" sldId="262"/>
    </pc:sldMkLst>
    <p188:txBody>
      <a:bodyPr/>
      <a:lstStyle/>
      <a:p>
        <a:r>
          <a:rPr lang="ja-JP" altLang="en-US"/>
          <a:t>幅の変化がおかしい→シャワーマックス後に境界面があるのでモンテカルロやらんとわからん。</a:t>
        </a:r>
      </a:p>
    </p188:txBody>
  </p188:cm>
  <p188:cm id="{F5AF1B38-848A-4CB2-99AB-F870BA5C08C1}" authorId="{A812F513-048A-C36E-D94B-AFD1D4FE6D80}" created="2023-03-23T07:14:53.216">
    <pc:sldMkLst xmlns:pc="http://schemas.microsoft.com/office/powerpoint/2013/main/command">
      <pc:docMk/>
      <pc:sldMk cId="0" sldId="262"/>
    </pc:sldMkLst>
    <p188:txBody>
      <a:bodyPr/>
      <a:lstStyle/>
      <a:p>
        <a:r>
          <a:rPr lang="ja-JP" altLang="en-US"/>
          <a:t>グラフの方をでかく</a:t>
        </a:r>
      </a:p>
    </p188:txBody>
  </p188:cm>
</p188:cmLst>
</file>

<file path=ppt/comments/modernComment_107_0.xml><?xml version="1.0" encoding="utf-8"?>
<p188:cmLst xmlns:a="http://schemas.openxmlformats.org/drawingml/2006/main" xmlns:r="http://schemas.openxmlformats.org/officeDocument/2006/relationships" xmlns:p188="http://schemas.microsoft.com/office/powerpoint/2018/8/main">
  <p188:cm id="{379D765E-80CC-401B-8C06-67A91EBC2D01}" authorId="{A812F513-048A-C36E-D94B-AFD1D4FE6D80}" created="2023-03-15T04:08:59.116">
    <pc:sldMkLst xmlns:pc="http://schemas.microsoft.com/office/powerpoint/2013/main/command">
      <pc:docMk/>
      <pc:sldMk cId="0" sldId="263"/>
    </pc:sldMkLst>
    <p188:txBody>
      <a:bodyPr/>
      <a:lstStyle/>
      <a:p>
        <a:r>
          <a:rPr lang="ja-JP" altLang="en-US"/>
          <a:t>カロリメーター建設手順？
そんなに細かい手順の話はいらない？</a:t>
        </a:r>
      </a:p>
    </p188:txBody>
  </p188:cm>
  <p188:cm id="{6B0B0DCD-1374-41CA-9930-671FDC22E5D4}" authorId="{A812F513-048A-C36E-D94B-AFD1D4FE6D80}" created="2023-03-16T12:38:16.154">
    <ac:deMkLst xmlns:ac="http://schemas.microsoft.com/office/drawing/2013/main/command">
      <pc:docMk xmlns:pc="http://schemas.microsoft.com/office/powerpoint/2013/main/command"/>
      <pc:sldMk xmlns:pc="http://schemas.microsoft.com/office/powerpoint/2013/main/command" cId="0" sldId="263"/>
      <ac:spMk id="133" creationId="{00000000-0000-0000-0000-000000000000}"/>
    </ac:deMkLst>
    <p188:txBody>
      <a:bodyPr/>
      <a:lstStyle/>
      <a:p>
        <a:r>
          <a:rPr lang="ja-JP" altLang="en-US"/>
          <a:t>なんで測定しながら積むのか
完成してないけど積んで確認することができることをアピール</a:t>
        </a:r>
      </a:p>
    </p188:txBody>
  </p188:cm>
  <p188:cm id="{CBBA5A9F-64D7-41A6-A8E6-422A3ABA07B5}" authorId="{A812F513-048A-C36E-D94B-AFD1D4FE6D80}" created="2023-03-16T12:41:37.866">
    <pc:sldMkLst xmlns:pc="http://schemas.microsoft.com/office/powerpoint/2013/main/command">
      <pc:docMk/>
      <pc:sldMk cId="0" sldId="263"/>
    </pc:sldMkLst>
    <p188:txBody>
      <a:bodyPr/>
      <a:lstStyle/>
      <a:p>
        <a:r>
          <a:rPr lang="ja-JP" altLang="en-US"/>
          <a:t>カロリメーター並べた写真？</a:t>
        </a:r>
      </a:p>
    </p188:txBody>
  </p188:cm>
  <p188:cm id="{1FBB0801-BA56-4D06-A520-FADCCF22CD8F}" authorId="{A812F513-048A-C36E-D94B-AFD1D4FE6D80}" created="2023-03-23T07:22:04.392">
    <ac:deMkLst xmlns:ac="http://schemas.microsoft.com/office/drawing/2013/main/command">
      <pc:docMk xmlns:pc="http://schemas.microsoft.com/office/powerpoint/2013/main/command"/>
      <pc:sldMk xmlns:pc="http://schemas.microsoft.com/office/powerpoint/2013/main/command" cId="0" sldId="263"/>
      <ac:spMk id="25" creationId="{52BBD2EC-1BC8-03FF-3913-FD8EC60F04E7}"/>
    </ac:deMkLst>
    <p188:txBody>
      <a:bodyPr/>
      <a:lstStyle/>
      <a:p>
        <a:r>
          <a:rPr lang="ja-JP" altLang="en-US"/>
          <a:t>宇宙線のグラフがなんなのか</a:t>
        </a:r>
      </a:p>
    </p188:txBody>
  </p188:cm>
</p188:cmLst>
</file>

<file path=ppt/comments/modernComment_10C_CC39A8B1.xml><?xml version="1.0" encoding="utf-8"?>
<p188:cmLst xmlns:a="http://schemas.openxmlformats.org/drawingml/2006/main" xmlns:r="http://schemas.openxmlformats.org/officeDocument/2006/relationships" xmlns:p188="http://schemas.microsoft.com/office/powerpoint/2018/8/main">
  <p188:cm id="{733D6E3E-7E04-416D-821D-4E4E7E7025FC}" authorId="{A812F513-048A-C36E-D94B-AFD1D4FE6D80}" created="2023-03-15T04:09:10.630">
    <pc:sldMkLst xmlns:pc="http://schemas.microsoft.com/office/powerpoint/2013/main/command">
      <pc:docMk/>
      <pc:sldMk cId="3426330801" sldId="268"/>
    </pc:sldMkLst>
    <p188:txBody>
      <a:bodyPr/>
      <a:lstStyle/>
      <a:p>
        <a:r>
          <a:rPr lang="ja-JP" altLang="en-US"/>
          <a:t>一行目と二行目に飛躍
カロリメーターのジオメトリの決定を言うなら1ページ増やして書く
導入(1～4)
アップグレード(5～6)
現状(7～)
別で考える
いらん
一行でいい←サマリーで4月の末までに積み上げを完了する　でいい
2023年度中にビームが欲しいくらいの話　物理データ取得
サマリーにこれら二行
前回のpacに統計量とエラーの話</a:t>
        </a:r>
      </a:p>
    </p188:txBody>
  </p188:cm>
  <p188:cm id="{9162BA91-F949-4448-92BD-6BB5E468E5C7}" authorId="{A812F513-048A-C36E-D94B-AFD1D4FE6D80}" created="2023-03-16T12:49:15.303">
    <ac:txMkLst xmlns:ac="http://schemas.microsoft.com/office/drawing/2013/main/command">
      <pc:docMk xmlns:pc="http://schemas.microsoft.com/office/powerpoint/2013/main/command"/>
      <pc:sldMk xmlns:pc="http://schemas.microsoft.com/office/powerpoint/2013/main/command" cId="3426330801" sldId="268"/>
      <ac:spMk id="3" creationId="{F220A500-F5F7-40A1-480F-02EBE6D347B5}"/>
      <ac:txMk cp="0">
        <ac:context len="261" hash="2940512571"/>
      </ac:txMk>
    </ac:txMkLst>
    <p188:pos x="4964723" y="835513"/>
    <p188:txBody>
      <a:bodyPr/>
      <a:lstStyle/>
      <a:p>
        <a:r>
          <a:rPr lang="ja-JP" altLang="en-US"/>
          <a:t>ハイパートライトンの生成の確認</a:t>
        </a:r>
      </a:p>
    </p188:txBody>
  </p188:cm>
  <p188:cm id="{3C231A1F-4099-4316-955C-CA863A2B65E8}" authorId="{A812F513-048A-C36E-D94B-AFD1D4FE6D80}" created="2023-03-16T12:52:30.575">
    <pc:sldMkLst xmlns:pc="http://schemas.microsoft.com/office/powerpoint/2013/main/command">
      <pc:docMk/>
      <pc:sldMk cId="3426330801" sldId="268"/>
    </pc:sldMkLst>
    <p188:txBody>
      <a:bodyPr/>
      <a:lstStyle/>
      <a:p>
        <a:r>
          <a:rPr lang="ja-JP" altLang="en-US"/>
          <a:t>なんの反応使うかは一行目に
積み上げ中の写真追加</a:t>
        </a:r>
      </a:p>
    </p188:txBody>
  </p188:cm>
</p188:cmLst>
</file>

<file path=ppt/comments/modernComment_10D_18DEF7CF.xml><?xml version="1.0" encoding="utf-8"?>
<p188:cmLst xmlns:a="http://schemas.openxmlformats.org/drawingml/2006/main" xmlns:r="http://schemas.openxmlformats.org/officeDocument/2006/relationships" xmlns:p188="http://schemas.microsoft.com/office/powerpoint/2018/8/main">
  <p188:cm id="{2D784707-6168-4C1A-AD8A-2C327A23D69B}" authorId="{A812F513-048A-C36E-D94B-AFD1D4FE6D80}" created="2023-03-15T04:07:08.845">
    <pc:sldMkLst xmlns:pc="http://schemas.microsoft.com/office/powerpoint/2013/main/command">
      <pc:docMk/>
      <pc:sldMk cId="417265615" sldId="269"/>
    </pc:sldMkLst>
    <p188:txBody>
      <a:bodyPr/>
      <a:lstStyle/>
      <a:p>
        <a:r>
          <a:rPr lang="ja-JP" altLang="en-US"/>
          <a:t>カロリメーターの要求→鉛ガラス鉛フッ素を使う理由
鉛ガラス、鉛フッ素のパラメーターここ
なんでその材質
放射線耐性じゃなんのことかわからん
高インテンシティー下の動作→応答のはやさ
立体角→アップグレードのページに
ビーム耐性→赤石さんの
チェレンコフを選ぶ理由など
もしくはなくす
Leadglassと鉛フッ素のデータ</a:t>
        </a:r>
      </a:p>
    </p188:txBody>
  </p188:cm>
  <p188:cm id="{2C13B60D-5653-4A97-84F1-DD72F2D1BC7D}" authorId="{A812F513-048A-C36E-D94B-AFD1D4FE6D80}" created="2023-03-15T11:52:11.033">
    <pc:sldMkLst xmlns:pc="http://schemas.microsoft.com/office/powerpoint/2013/main/command">
      <pc:docMk/>
      <pc:sldMk cId="417265615" sldId="269"/>
    </pc:sldMkLst>
    <p188:txBody>
      <a:bodyPr/>
      <a:lstStyle/>
      <a:p>
        <a:r>
          <a:rPr lang="ja-JP" altLang="en-US"/>
          <a:t>我々のでぃてくたーには何rad入るのか</a:t>
        </a:r>
      </a:p>
    </p188:txBody>
  </p188:cm>
  <p188:cm id="{75C833FC-484C-4087-A069-70162D3E82D9}" authorId="{A812F513-048A-C36E-D94B-AFD1D4FE6D80}" created="2023-03-15T11:53:26.830">
    <pc:sldMkLst xmlns:pc="http://schemas.microsoft.com/office/powerpoint/2013/main/command">
      <pc:docMk/>
      <pc:sldMk cId="417265615" sldId="269"/>
    </pc:sldMkLst>
    <p188:txBody>
      <a:bodyPr/>
      <a:lstStyle/>
      <a:p>
        <a:r>
          <a:rPr lang="ja-JP" altLang="en-US"/>
          <a:t>ディテクターの絵やオシロの絵</a:t>
        </a:r>
      </a:p>
    </p188:txBody>
  </p188:cm>
  <p188:cm id="{3626C4F9-10C2-4A2D-903C-FBCFB13434D3}" authorId="{A812F513-048A-C36E-D94B-AFD1D4FE6D80}" created="2023-03-15T11:54:41.152">
    <pc:sldMkLst xmlns:pc="http://schemas.microsoft.com/office/powerpoint/2013/main/command">
      <pc:docMk/>
      <pc:sldMk cId="417265615" sldId="269"/>
    </pc:sldMkLst>
    <p188:txBody>
      <a:bodyPr/>
      <a:lstStyle/>
      <a:p>
        <a:r>
          <a:rPr lang="ja-JP" altLang="en-US"/>
          <a:t>Π-とγの区別の方が重要では？
→カロリメーターのハドロンブラインドはvetoカウンターに比べて弱いのでは？</a:t>
        </a:r>
      </a:p>
    </p188:txBody>
  </p188:cm>
  <p188:cm id="{0041891C-4EE4-4B10-86A0-A2BFEA8E018C}" authorId="{A812F513-048A-C36E-D94B-AFD1D4FE6D80}" created="2023-03-15T12:00:31.076">
    <pc:sldMkLst xmlns:pc="http://schemas.microsoft.com/office/powerpoint/2013/main/command">
      <pc:docMk/>
      <pc:sldMk cId="417265615" sldId="269"/>
    </pc:sldMkLst>
    <p188:txBody>
      <a:bodyPr/>
      <a:lstStyle/>
      <a:p>
        <a:r>
          <a:rPr lang="ja-JP" altLang="en-US"/>
          <a:t>鉛ガラス、鉛フッ素の性能表を入れた方がいい？
プロポーザル</a:t>
        </a:r>
      </a:p>
    </p188:txBody>
  </p188:cm>
  <p188:cm id="{B484D6F7-D053-4630-821F-19FD051B8529}" authorId="{A812F513-048A-C36E-D94B-AFD1D4FE6D80}" created="2023-03-16T12:17:39.713">
    <pc:sldMkLst xmlns:pc="http://schemas.microsoft.com/office/powerpoint/2013/main/command">
      <pc:docMk/>
      <pc:sldMk cId="417265615" sldId="269"/>
    </pc:sldMkLst>
    <p188:txBody>
      <a:bodyPr/>
      <a:lstStyle/>
      <a:p>
        <a:r>
          <a:rPr lang="ja-JP" altLang="en-US"/>
          <a:t>繋がりに注意</a:t>
        </a:r>
      </a:p>
    </p188:txBody>
  </p188:cm>
  <p188:cm id="{0FFCBB59-7857-45A7-9307-D35335FB3536}" authorId="{A812F513-048A-C36E-D94B-AFD1D4FE6D80}" created="2023-03-20T07:59:13.726">
    <pc:sldMkLst xmlns:pc="http://schemas.microsoft.com/office/powerpoint/2013/main/command">
      <pc:docMk/>
      <pc:sldMk cId="417265615" sldId="269"/>
    </pc:sldMkLst>
    <p188:txBody>
      <a:bodyPr/>
      <a:lstStyle/>
      <a:p>
        <a:r>
          <a:rPr lang="ja-JP" altLang="en-US"/>
          <a:t>実験設計の要求から？5%あれば十分？
鉛フッ素のれぞリューションのグラフ？</a:t>
        </a:r>
      </a:p>
    </p188:txBody>
  </p188:cm>
  <p188:cm id="{3E87947E-7427-4603-AC4C-92931B36A47F}" authorId="{A812F513-048A-C36E-D94B-AFD1D4FE6D80}" created="2023-03-23T15:58:52.296">
    <pc:sldMkLst xmlns:pc="http://schemas.microsoft.com/office/powerpoint/2013/main/command">
      <pc:docMk/>
      <pc:sldMk cId="417265615" sldId="269"/>
    </pc:sldMkLst>
    <p188:txBody>
      <a:bodyPr/>
      <a:lstStyle/>
      <a:p>
        <a:r>
          <a:rPr lang="ja-JP" altLang="en-US"/>
          <a:t>鉛フッ素　鉛ガラスの写真</a:t>
        </a:r>
      </a:p>
    </p188:txBody>
  </p188:cm>
</p188:cmLst>
</file>

<file path=ppt/comments/modernComment_10E_B96FC248.xml><?xml version="1.0" encoding="utf-8"?>
<p188:cmLst xmlns:a="http://schemas.openxmlformats.org/drawingml/2006/main" xmlns:r="http://schemas.openxmlformats.org/officeDocument/2006/relationships" xmlns:p188="http://schemas.microsoft.com/office/powerpoint/2018/8/main">
  <p188:cm id="{2BE759EB-1B8F-49F6-9F56-111ADAF83360}" authorId="{A812F513-048A-C36E-D94B-AFD1D4FE6D80}" status="resolved" created="2023-03-15T04:06:23.484" complete="100000">
    <pc:sldMkLst xmlns:pc="http://schemas.microsoft.com/office/powerpoint/2013/main/command">
      <pc:docMk/>
      <pc:sldMk cId="3111109192" sldId="270"/>
    </pc:sldMkLst>
    <p188:txBody>
      <a:bodyPr/>
      <a:lstStyle/>
      <a:p>
        <a:r>
          <a:rPr lang="ja-JP" altLang="en-US"/>
          <a:t>要求ではない→実験手法
測定方法をここに
ポンチ絵を足す（何を図るか全然書いてない）
絵はあるならもってこい
装置の位置関係まで説明するなら別ページで</a:t>
        </a:r>
      </a:p>
    </p188:txBody>
  </p188:cm>
  <p188:cm id="{306261B6-A793-4683-835E-F3B40A27E0A5}" authorId="{A812F513-048A-C36E-D94B-AFD1D4FE6D80}" status="resolved" created="2023-03-15T11:17:43.306" complete="100000">
    <pc:sldMkLst xmlns:pc="http://schemas.microsoft.com/office/powerpoint/2013/main/command">
      <pc:docMk/>
      <pc:sldMk cId="3111109192" sldId="270"/>
    </pc:sldMkLst>
    <p188:txBody>
      <a:bodyPr/>
      <a:lstStyle/>
      <a:p>
        <a:r>
          <a:rPr lang="ja-JP" altLang="en-US"/>
          <a:t>～600MeV前方π0の話をする
</a:t>
        </a:r>
      </a:p>
    </p188:txBody>
  </p188:cm>
  <p188:cm id="{595E9F64-1E29-4C25-AB55-535430340D74}" authorId="{A812F513-048A-C36E-D94B-AFD1D4FE6D80}" status="resolved" created="2023-03-15T11:39:38.561" complete="100000">
    <pc:sldMkLst xmlns:pc="http://schemas.microsoft.com/office/powerpoint/2013/main/command">
      <pc:docMk/>
      <pc:sldMk cId="3111109192" sldId="270"/>
    </pc:sldMkLst>
    <p188:txBody>
      <a:bodyPr/>
      <a:lstStyle/>
      <a:p>
        <a:r>
          <a:rPr lang="ja-JP" altLang="en-US"/>
          <a:t>反跳運動量を押さえるの表現を変える
Momentum toransfer持ってきた方がいい　プロポーザルfig2
→バックアップ？</a:t>
        </a:r>
      </a:p>
    </p188:txBody>
  </p188:cm>
  <p188:cm id="{B7AA3B5F-330B-420E-A303-7F5044566C32}" authorId="{A812F513-048A-C36E-D94B-AFD1D4FE6D80}" status="resolved" created="2023-03-15T11:40:43.479" complete="100000">
    <pc:sldMkLst xmlns:pc="http://schemas.microsoft.com/office/powerpoint/2013/main/command">
      <pc:docMk/>
      <pc:sldMk cId="3111109192" sldId="270"/>
    </pc:sldMkLst>
    <p188:txBody>
      <a:bodyPr/>
      <a:lstStyle/>
      <a:p>
        <a:r>
          <a:rPr lang="ja-JP" altLang="en-US"/>
          <a:t>1γでいいことを強調</a:t>
        </a:r>
      </a:p>
    </p188:txBody>
  </p188:cm>
  <p188:cm id="{2965136F-7CC3-4E3A-B7AC-4A824A28F41F}" authorId="{A812F513-048A-C36E-D94B-AFD1D4FE6D80}" status="resolved" created="2023-03-15T11:44:07.785" complete="100000">
    <pc:sldMkLst xmlns:pc="http://schemas.microsoft.com/office/powerpoint/2013/main/command">
      <pc:docMk/>
      <pc:sldMk cId="3111109192" sldId="270"/>
    </pc:sldMkLst>
    <p188:txBody>
      <a:bodyPr/>
      <a:lstStyle/>
      <a:p>
        <a:r>
          <a:rPr lang="ja-JP" altLang="en-US"/>
          <a:t>H3Λが止まることを強調</a:t>
        </a:r>
      </a:p>
    </p188:txBody>
  </p188:cm>
  <p188:cm id="{CEA4BF79-BD67-43A5-9DED-FB81B22EC833}" authorId="{A812F513-048A-C36E-D94B-AFD1D4FE6D80}" status="resolved" created="2023-03-20T07:19:56.961" complete="100000">
    <pc:sldMkLst xmlns:pc="http://schemas.microsoft.com/office/powerpoint/2013/main/command">
      <pc:docMk/>
      <pc:sldMk cId="3111109192" sldId="270"/>
    </pc:sldMkLst>
    <p188:txBody>
      <a:bodyPr/>
      <a:lstStyle/>
      <a:p>
        <a:r>
          <a:rPr lang="ja-JP" altLang="en-US"/>
          <a:t>CDSの絵がやっぱり欲しい？</a:t>
        </a:r>
      </a:p>
    </p188:txBody>
  </p188:cm>
  <p188:cm id="{3C33C791-14F0-49E1-8836-ABBD056B6CCF}" authorId="{A812F513-048A-C36E-D94B-AFD1D4FE6D80}" status="resolved" created="2023-03-20T07:43:31.007" complete="100000">
    <pc:sldMkLst xmlns:pc="http://schemas.microsoft.com/office/powerpoint/2013/main/command">
      <pc:docMk/>
      <pc:sldMk cId="3111109192" sldId="270"/>
    </pc:sldMkLst>
    <p188:txBody>
      <a:bodyPr/>
      <a:lstStyle/>
      <a:p>
        <a:r>
          <a:rPr lang="ja-JP" altLang="en-US"/>
          <a:t>3と4ページの間に装置全体の絵</a:t>
        </a:r>
      </a:p>
    </p188:txBody>
  </p188:cm>
  <p188:cm id="{EF80B82E-8901-471B-9DA3-FF55E2B73A46}" authorId="{A812F513-048A-C36E-D94B-AFD1D4FE6D80}" status="resolved" created="2023-03-20T07:45:25.295" complete="100000">
    <pc:sldMkLst xmlns:pc="http://schemas.microsoft.com/office/powerpoint/2013/main/command">
      <pc:docMk/>
      <pc:sldMk cId="3111109192" sldId="270"/>
    </pc:sldMkLst>
    <p188:txBody>
      <a:bodyPr/>
      <a:lstStyle/>
      <a:p>
        <a:r>
          <a:rPr lang="ja-JP" altLang="en-US"/>
          <a:t>π0起源のγである説明</a:t>
        </a:r>
      </a:p>
    </p188:txBody>
  </p188:cm>
</p188:cmLst>
</file>

<file path=ppt/comments/modernComment_10F_86283A0.xml><?xml version="1.0" encoding="utf-8"?>
<p188:cmLst xmlns:a="http://schemas.openxmlformats.org/drawingml/2006/main" xmlns:r="http://schemas.openxmlformats.org/officeDocument/2006/relationships" xmlns:p188="http://schemas.microsoft.com/office/powerpoint/2018/8/main">
  <p188:cm id="{DB5C01C0-3F17-4E45-986C-10C268DA7147}" authorId="{A812F513-048A-C36E-D94B-AFD1D4FE6D80}" created="2023-03-15T11:18:41.408">
    <pc:sldMkLst xmlns:pc="http://schemas.microsoft.com/office/powerpoint/2013/main/command">
      <pc:docMk/>
      <pc:sldMk cId="140673952" sldId="271"/>
    </pc:sldMkLst>
    <p188:txBody>
      <a:bodyPr/>
      <a:lstStyle/>
      <a:p>
        <a:r>
          <a:rPr lang="ja-JP" altLang="en-US"/>
          <a:t>クロスセクション→生成断面積</a:t>
        </a:r>
      </a:p>
    </p188:txBody>
  </p188:cm>
  <p188:cm id="{1A7C5B95-CF87-4359-A1A2-8324AF289E1B}" authorId="{A812F513-048A-C36E-D94B-AFD1D4FE6D80}" created="2023-03-15T11:22:13.592">
    <ac:deMkLst xmlns:ac="http://schemas.microsoft.com/office/drawing/2013/main/command">
      <pc:docMk xmlns:pc="http://schemas.microsoft.com/office/powerpoint/2013/main/command"/>
      <pc:sldMk xmlns:pc="http://schemas.microsoft.com/office/powerpoint/2013/main/command" cId="140673952" sldId="271"/>
      <ac:spMk id="3" creationId="{D3981995-F025-6584-BE48-1C9AB0AFAB84}"/>
    </ac:deMkLst>
    <p188:replyLst>
      <p188:reply id="{CAAD14FE-C9CF-4A20-8825-160389D11639}" authorId="{A812F513-048A-C36E-D94B-AFD1D4FE6D80}" created="2023-03-15T11:23:56.135">
        <p188:txBody>
          <a:bodyPr/>
          <a:lstStyle/>
          <a:p>
            <a:r>
              <a:rPr lang="ja-JP" altLang="en-US"/>
              <a:t>→だからカロリメーターを増強</a:t>
            </a:r>
          </a:p>
        </p188:txBody>
      </p188:reply>
    </p188:replyLst>
    <p188:txBody>
      <a:bodyPr/>
      <a:lstStyle/>
      <a:p>
        <a:r>
          <a:rPr lang="ja-JP" altLang="en-US"/>
          <a:t>寿命測定には統計が不足という話</a:t>
        </a:r>
      </a:p>
    </p188:txBody>
  </p188:cm>
</p188:cmLst>
</file>

<file path=ppt/comments/modernComment_113_9C2D2976.xml><?xml version="1.0" encoding="utf-8"?>
<p188:cmLst xmlns:a="http://schemas.openxmlformats.org/drawingml/2006/main" xmlns:r="http://schemas.openxmlformats.org/officeDocument/2006/relationships" xmlns:p188="http://schemas.microsoft.com/office/powerpoint/2018/8/main">
  <p188:cm id="{99868055-E156-4519-A25C-963BDCD961D5}" authorId="{A812F513-048A-C36E-D94B-AFD1D4FE6D80}" created="2023-03-16T12:22:21.503">
    <ac:deMkLst xmlns:ac="http://schemas.microsoft.com/office/drawing/2013/main/command">
      <pc:docMk xmlns:pc="http://schemas.microsoft.com/office/powerpoint/2013/main/command"/>
      <pc:sldMk xmlns:pc="http://schemas.microsoft.com/office/powerpoint/2013/main/command" cId="2620205430" sldId="275"/>
      <ac:spMk id="3" creationId="{095CF651-A6A9-1723-0F92-155AD49D9837}"/>
    </ac:deMkLst>
    <p188:replyLst>
      <p188:reply id="{28A0EB89-7C8E-4380-B768-039C74A18C9C}" authorId="{A812F513-048A-C36E-D94B-AFD1D4FE6D80}" created="2023-03-16T12:22:27.331">
        <p188:txBody>
          <a:bodyPr/>
          <a:lstStyle/>
          <a:p>
            <a:r>
              <a:rPr lang="ja-JP" altLang="en-US"/>
              <a:t>余裕があれば</a:t>
            </a:r>
          </a:p>
        </p188:txBody>
      </p188:reply>
    </p188:replyLst>
    <p188:txBody>
      <a:bodyPr/>
      <a:lstStyle/>
      <a:p>
        <a:r>
          <a:rPr lang="ja-JP" altLang="en-US"/>
          <a:t>立体角増設の効果について</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本講演では</a:t>
            </a:r>
            <a:r>
              <a:rPr lang="en-US" altLang="ja-JP" dirty="0" err="1"/>
              <a:t>jprac</a:t>
            </a:r>
            <a:r>
              <a:rPr lang="ja-JP" altLang="en-US" dirty="0"/>
              <a:t>における</a:t>
            </a:r>
            <a:r>
              <a:rPr lang="en-US" altLang="ja-JP" dirty="0"/>
              <a:t>E73</a:t>
            </a:r>
            <a:r>
              <a:rPr lang="ja-JP" altLang="en-US" dirty="0"/>
              <a:t>実験、ハイパートライトンの寿命直接測定のためのカロリメーターの建設について話します。</a:t>
            </a: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現在</a:t>
            </a:r>
            <a:r>
              <a:rPr lang="en-US" altLang="ja-JP" dirty="0" err="1"/>
              <a:t>jparc</a:t>
            </a:r>
            <a:r>
              <a:rPr lang="ja-JP" altLang="en-US" dirty="0"/>
              <a:t>でカロリメーターの積み上げ作業を行っています。実際に建造する際には最下段から一層ずつ積み上げていきますが、一段毎に動作チェック及び光量の統一を行います。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t>左の写真が試験的に</a:t>
            </a:r>
            <a:r>
              <a:rPr lang="en-US" altLang="ja-JP" dirty="0"/>
              <a:t>2×2</a:t>
            </a:r>
            <a:r>
              <a:rPr lang="ja-JP" altLang="en-US" dirty="0"/>
              <a:t>の</a:t>
            </a:r>
            <a:r>
              <a:rPr lang="en-US" altLang="ja-JP" dirty="0"/>
              <a:t>4</a:t>
            </a:r>
            <a:r>
              <a:rPr lang="ja-JP" altLang="en-US" dirty="0"/>
              <a:t>本カロリメーターを積み上げた際の写真です。</a:t>
            </a:r>
            <a:endParaRPr lang="en-US" altLang="ja-JP" dirty="0"/>
          </a:p>
          <a:p>
            <a:pPr marL="0" lvl="0" indent="0" algn="l" rtl="0">
              <a:spcBef>
                <a:spcPts val="0"/>
              </a:spcBef>
              <a:spcAft>
                <a:spcPts val="0"/>
              </a:spcAft>
              <a:buNone/>
            </a:pPr>
            <a:r>
              <a:rPr lang="ja-JP" altLang="en-US" dirty="0"/>
              <a:t>図のように</a:t>
            </a:r>
            <a:r>
              <a:rPr lang="en-US" altLang="ja-JP" dirty="0"/>
              <a:t>2×2</a:t>
            </a:r>
            <a:r>
              <a:rPr lang="ja-JP" altLang="en-US" dirty="0"/>
              <a:t>の計</a:t>
            </a:r>
            <a:r>
              <a:rPr lang="en-US" altLang="ja-JP" dirty="0"/>
              <a:t>4</a:t>
            </a:r>
            <a:r>
              <a:rPr lang="ja-JP" altLang="en-US" dirty="0"/>
              <a:t>本を積み上げた鉛ガラスに対して上下のシンチレーターでトリガーを取って宇宙線測定を行いました。</a:t>
            </a:r>
            <a:r>
              <a:rPr lang="en-US" altLang="ja-JP" dirty="0"/>
              <a:t>QDC</a:t>
            </a:r>
            <a:r>
              <a:rPr lang="ja-JP" altLang="en-US" dirty="0"/>
              <a:t>ヒストグラムがその結果です。このように一層積むごとにこの測定を行い動作の確認及び集める光量の統一を行います。</a:t>
            </a:r>
            <a:endParaRPr lang="en-US" altLang="ja-JP" dirty="0"/>
          </a:p>
          <a:p>
            <a:pPr marL="0" lvl="0" indent="0" algn="l" rtl="0">
              <a:spcBef>
                <a:spcPts val="0"/>
              </a:spcBef>
              <a:spcAft>
                <a:spcPts val="0"/>
              </a:spcAft>
              <a:buNone/>
            </a:pPr>
            <a:endParaRPr dirty="0"/>
          </a:p>
        </p:txBody>
      </p:sp>
      <p:sp>
        <p:nvSpPr>
          <p:cNvPr id="130" name="Google Shape;13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a:t>まとめとして、</a:t>
            </a:r>
            <a:r>
              <a:rPr kumimoji="1" lang="en-US" altLang="ja-JP" dirty="0"/>
              <a:t>E73</a:t>
            </a:r>
            <a:r>
              <a:rPr kumimoji="1" lang="ja-JP" altLang="en-US" dirty="0"/>
              <a:t>実験はハイパートライトンの寿命の直接測定を行います。</a:t>
            </a:r>
            <a:endParaRPr kumimoji="1" lang="en-US" altLang="ja-JP" dirty="0"/>
          </a:p>
          <a:p>
            <a:r>
              <a:rPr kumimoji="1" lang="ja-JP" altLang="en-US" dirty="0"/>
              <a:t>実験原理の確認を行いました。</a:t>
            </a:r>
            <a:endParaRPr kumimoji="1" lang="en-US" altLang="ja-JP" dirty="0"/>
          </a:p>
          <a:p>
            <a:r>
              <a:rPr kumimoji="1" lang="ja-JP" altLang="en-US" dirty="0"/>
              <a:t>立体角増加のためにカロリメーターの増設を決定しました。</a:t>
            </a:r>
            <a:endParaRPr kumimoji="1" lang="en-US" altLang="ja-JP" dirty="0"/>
          </a:p>
          <a:p>
            <a:r>
              <a:rPr kumimoji="1" lang="ja-JP" altLang="en-US" dirty="0"/>
              <a:t>またビーム実験によってカロリメーター増設に使う鉛ガラスの接合方法を決定しました。</a:t>
            </a:r>
            <a:endParaRPr kumimoji="1" lang="en-US" altLang="ja-JP" dirty="0"/>
          </a:p>
          <a:p>
            <a:r>
              <a:rPr kumimoji="1" lang="ja-JP" altLang="en-US" dirty="0"/>
              <a:t>現在本実験に向けてカロリメーターを積み上げ中です。</a:t>
            </a:r>
            <a:endParaRPr kumimoji="1" lang="en-US" altLang="ja-JP" dirty="0"/>
          </a:p>
          <a:p>
            <a:r>
              <a:rPr kumimoji="1" lang="ja-JP" altLang="en-US" dirty="0"/>
              <a:t>四月までに積み上げを完了してビームタイムに備えます。</a:t>
            </a:r>
          </a:p>
        </p:txBody>
      </p:sp>
    </p:spTree>
    <p:extLst>
      <p:ext uri="{BB962C8B-B14F-4D97-AF65-F5344CB8AC3E}">
        <p14:creationId xmlns:p14="http://schemas.microsoft.com/office/powerpoint/2010/main" val="3029583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18775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38720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58188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797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20006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75104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85037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3127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ハイパートライトンは</a:t>
            </a:r>
            <a:r>
              <a:rPr lang="en-US" altLang="ja-JP" dirty="0" err="1"/>
              <a:t>Λpn</a:t>
            </a:r>
            <a:r>
              <a:rPr lang="ja-JP" altLang="en-US" dirty="0"/>
              <a:t>一つずつから構成された粒子で、これは</a:t>
            </a:r>
            <a:r>
              <a:rPr lang="en-US" altLang="ja-JP" dirty="0"/>
              <a:t>Λ</a:t>
            </a:r>
            <a:r>
              <a:rPr lang="ja-JP" altLang="en-US" dirty="0"/>
              <a:t>ハイパー核と核子の相互作用を理解するために非常に重要な役割を担っています。</a:t>
            </a:r>
            <a:endParaRPr lang="en-US" altLang="ja-JP" dirty="0"/>
          </a:p>
          <a:p>
            <a:pPr marL="0" lvl="0" indent="0" algn="l" rtl="0">
              <a:spcBef>
                <a:spcPts val="0"/>
              </a:spcBef>
              <a:spcAft>
                <a:spcPts val="0"/>
              </a:spcAft>
              <a:buNone/>
            </a:pPr>
            <a:r>
              <a:rPr lang="ja-JP" altLang="en-US" dirty="0"/>
              <a:t>ハイパートライトンは束縛エネルギーが</a:t>
            </a:r>
            <a:r>
              <a:rPr lang="en-US" altLang="ja-JP" dirty="0"/>
              <a:t>130kev</a:t>
            </a:r>
            <a:r>
              <a:rPr lang="ja-JP" altLang="en-US" dirty="0"/>
              <a:t>ほどであり小さく、このことよりハイパートライトン内部では</a:t>
            </a:r>
            <a:r>
              <a:rPr lang="en-US" altLang="ja-JP" dirty="0"/>
              <a:t>Λ</a:t>
            </a:r>
            <a:r>
              <a:rPr lang="ja-JP" altLang="en-US" dirty="0"/>
              <a:t>粒子とデューテロンが離れた状態で存在していると考えられています。</a:t>
            </a:r>
            <a:endParaRPr lang="en-US" altLang="ja-JP" dirty="0"/>
          </a:p>
          <a:p>
            <a:pPr marL="0" lvl="0" indent="0" algn="l" rtl="0">
              <a:spcBef>
                <a:spcPts val="0"/>
              </a:spcBef>
              <a:spcAft>
                <a:spcPts val="0"/>
              </a:spcAft>
              <a:buNone/>
            </a:pPr>
            <a:r>
              <a:rPr lang="ja-JP" altLang="en-US" dirty="0"/>
              <a:t>これよりハイパートライトンの寿命はフリーの</a:t>
            </a:r>
            <a:r>
              <a:rPr lang="en-US" altLang="ja-JP" dirty="0"/>
              <a:t>Λ</a:t>
            </a:r>
            <a:r>
              <a:rPr lang="ja-JP" altLang="en-US" dirty="0"/>
              <a:t>粒子の寿命</a:t>
            </a:r>
            <a:r>
              <a:rPr lang="en-US" altLang="ja-JP" dirty="0"/>
              <a:t>260ps</a:t>
            </a:r>
            <a:r>
              <a:rPr lang="ja-JP" altLang="en-US" dirty="0"/>
              <a:t>に近い値をとると考えられていました。</a:t>
            </a:r>
            <a:endParaRPr lang="en-US" altLang="ja-JP" dirty="0"/>
          </a:p>
          <a:p>
            <a:pPr marL="0" lvl="0" indent="0" algn="l" rtl="0">
              <a:spcBef>
                <a:spcPts val="0"/>
              </a:spcBef>
              <a:spcAft>
                <a:spcPts val="0"/>
              </a:spcAft>
              <a:buNone/>
            </a:pPr>
            <a:r>
              <a:rPr lang="ja-JP" altLang="en-US" dirty="0"/>
              <a:t>しかし</a:t>
            </a:r>
            <a:r>
              <a:rPr lang="en-US" altLang="ja-JP" dirty="0" err="1"/>
              <a:t>STAR,alice,Hyphi</a:t>
            </a:r>
            <a:r>
              <a:rPr lang="ja-JP" altLang="en-US" dirty="0"/>
              <a:t>（ハイプハイ）など近年の実験でこれよりも大幅に短い寿命が報告されました。</a:t>
            </a:r>
            <a:endParaRPr lang="en-US" altLang="ja-JP" dirty="0"/>
          </a:p>
          <a:p>
            <a:pPr marL="0" lvl="0" indent="0" algn="l" rtl="0">
              <a:spcBef>
                <a:spcPts val="0"/>
              </a:spcBef>
              <a:spcAft>
                <a:spcPts val="0"/>
              </a:spcAft>
              <a:buNone/>
            </a:pPr>
            <a:r>
              <a:rPr lang="en-US" altLang="ja-JP" dirty="0"/>
              <a:t>2018</a:t>
            </a:r>
            <a:r>
              <a:rPr lang="ja-JP" altLang="en-US" dirty="0"/>
              <a:t>年のスター実験では</a:t>
            </a:r>
            <a:r>
              <a:rPr lang="en-US" altLang="ja-JP" dirty="0"/>
              <a:t>142ps</a:t>
            </a:r>
            <a:r>
              <a:rPr lang="ja-JP" altLang="en-US" dirty="0"/>
              <a:t>と報告されており、これは前述の物理的描像と食い違う結果となっています。</a:t>
            </a:r>
            <a:endParaRPr lang="en-US" altLang="ja-JP" dirty="0"/>
          </a:p>
          <a:p>
            <a:pPr marL="0" lvl="0" indent="0" algn="l" rtl="0">
              <a:spcBef>
                <a:spcPts val="0"/>
              </a:spcBef>
              <a:spcAft>
                <a:spcPts val="0"/>
              </a:spcAft>
              <a:buNone/>
            </a:pPr>
            <a:r>
              <a:rPr lang="ja-JP" altLang="en-US" dirty="0"/>
              <a:t>この謎はハイパートライトンパズルと呼ばれており、ハイパー核における重大な謎であった。このとき測定された寿命はすべて重イオン実験での飛程からの寿命の測定でした。ここで私たちはハイパートライトンの崩壊時間による寿命の測定をもってこの謎の解決を狙います。</a:t>
            </a:r>
            <a:endParaRPr lang="en-US" altLang="ja-JP"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次にハイパートライトンの寿命直接測定のための実験手法について話します。</a:t>
            </a:r>
            <a:endParaRPr lang="en-US" altLang="ja-JP" dirty="0"/>
          </a:p>
          <a:p>
            <a:pPr marL="0" lvl="0" indent="0" algn="l" rtl="0">
              <a:spcBef>
                <a:spcPts val="0"/>
              </a:spcBef>
              <a:spcAft>
                <a:spcPts val="0"/>
              </a:spcAft>
              <a:buNone/>
            </a:pPr>
            <a:r>
              <a:rPr lang="ja-JP" altLang="en-US" dirty="0"/>
              <a:t>まずはハイパートライトンの生成方法についてです。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t>本実験ではヘリウム</a:t>
            </a:r>
            <a:r>
              <a:rPr lang="en-US" altLang="ja-JP" dirty="0"/>
              <a:t>3</a:t>
            </a:r>
            <a:r>
              <a:rPr lang="ja-JP" altLang="en-US" dirty="0"/>
              <a:t>標的に</a:t>
            </a:r>
            <a:r>
              <a:rPr lang="en-US" altLang="ja-JP" dirty="0"/>
              <a:t>K-</a:t>
            </a:r>
            <a:r>
              <a:rPr lang="ja-JP" altLang="en-US" dirty="0"/>
              <a:t>ビームを照射することによって</a:t>
            </a:r>
            <a:r>
              <a:rPr lang="en-US" altLang="ja-JP" dirty="0"/>
              <a:t>Λ</a:t>
            </a:r>
            <a:r>
              <a:rPr lang="ja-JP" altLang="en-US" dirty="0"/>
              <a:t>粒子を生成し、</a:t>
            </a:r>
            <a:r>
              <a:rPr lang="en-US" altLang="ja-JP" dirty="0"/>
              <a:t>π0</a:t>
            </a:r>
            <a:r>
              <a:rPr lang="ja-JP" altLang="en-US" dirty="0"/>
              <a:t>メソンを放出します。このときこの</a:t>
            </a:r>
            <a:r>
              <a:rPr lang="en-US" altLang="ja-JP" dirty="0"/>
              <a:t>Λ</a:t>
            </a:r>
            <a:r>
              <a:rPr lang="ja-JP" altLang="en-US" dirty="0"/>
              <a:t>粒子が標的原子核内に残るとハイパートライトンが生成されます。そこで前方でこの</a:t>
            </a:r>
            <a:r>
              <a:rPr lang="en-US" altLang="ja-JP" dirty="0"/>
              <a:t>π0</a:t>
            </a:r>
            <a:r>
              <a:rPr lang="ja-JP" altLang="en-US" dirty="0"/>
              <a:t>メソンのタグを行い、これによって</a:t>
            </a:r>
            <a:r>
              <a:rPr lang="en-US" altLang="ja-JP" dirty="0"/>
              <a:t>Λ</a:t>
            </a:r>
            <a:r>
              <a:rPr lang="ja-JP" altLang="en-US" dirty="0"/>
              <a:t>の反跳運動量をカイネマティクス的に制限し、ハイパートライトンのバウンドステートが作られやすくなります。</a:t>
            </a:r>
            <a:endParaRPr lang="en-US" altLang="ja-JP" dirty="0"/>
          </a:p>
          <a:p>
            <a:pPr marL="0" lvl="0" indent="0" algn="l" rtl="0">
              <a:spcBef>
                <a:spcPts val="0"/>
              </a:spcBef>
              <a:spcAft>
                <a:spcPts val="0"/>
              </a:spcAft>
              <a:buNone/>
            </a:pPr>
            <a:r>
              <a:rPr lang="ja-JP" altLang="en-US" dirty="0"/>
              <a:t>実際にやることしては前方カロリメーターによって超前方に飛来した</a:t>
            </a:r>
            <a:r>
              <a:rPr lang="en-US" altLang="ja-JP" dirty="0"/>
              <a:t>π0</a:t>
            </a:r>
            <a:r>
              <a:rPr lang="ja-JP" altLang="en-US" dirty="0"/>
              <a:t>から</a:t>
            </a:r>
            <a:r>
              <a:rPr lang="en-US" altLang="ja-JP" dirty="0"/>
              <a:t>decay</a:t>
            </a:r>
            <a:r>
              <a:rPr lang="ja-JP" altLang="en-US" dirty="0"/>
              <a:t>する</a:t>
            </a:r>
            <a:r>
              <a:rPr lang="en-US" altLang="ja-JP" dirty="0"/>
              <a:t>γ</a:t>
            </a:r>
            <a:r>
              <a:rPr lang="ja-JP" altLang="en-US" dirty="0"/>
              <a:t>線のうち前方に飛んだ高エネルギーの</a:t>
            </a:r>
            <a:r>
              <a:rPr lang="en-US" altLang="ja-JP" dirty="0"/>
              <a:t>γ</a:t>
            </a:r>
            <a:r>
              <a:rPr lang="ja-JP" altLang="en-US" dirty="0"/>
              <a:t>を要求します。</a:t>
            </a:r>
            <a:endParaRPr lang="en-US" altLang="ja-JP" dirty="0"/>
          </a:p>
          <a:p>
            <a:pPr marL="0" lvl="0" indent="0" algn="l" rtl="0">
              <a:spcBef>
                <a:spcPts val="0"/>
              </a:spcBef>
              <a:spcAft>
                <a:spcPts val="0"/>
              </a:spcAft>
              <a:buNone/>
            </a:pPr>
            <a:r>
              <a:rPr lang="ja-JP" altLang="en-US" dirty="0"/>
              <a:t>次に寿命の測定方法についてです。</a:t>
            </a:r>
            <a:endParaRPr lang="en-US" altLang="ja-JP" dirty="0"/>
          </a:p>
          <a:p>
            <a:pPr marL="0" lvl="0" indent="0" algn="l" rtl="0">
              <a:spcBef>
                <a:spcPts val="0"/>
              </a:spcBef>
              <a:spcAft>
                <a:spcPts val="0"/>
              </a:spcAft>
              <a:buNone/>
            </a:pPr>
            <a:r>
              <a:rPr lang="ja-JP" altLang="en-US" dirty="0"/>
              <a:t>生成されたハイパートライトンはヘリウム</a:t>
            </a:r>
            <a:r>
              <a:rPr lang="en-US" altLang="ja-JP" dirty="0"/>
              <a:t>3</a:t>
            </a:r>
            <a:r>
              <a:rPr lang="ja-JP" altLang="en-US" dirty="0"/>
              <a:t>と</a:t>
            </a:r>
            <a:r>
              <a:rPr lang="en-US" altLang="ja-JP" dirty="0"/>
              <a:t>π-</a:t>
            </a:r>
            <a:r>
              <a:rPr lang="ja-JP" altLang="en-US" dirty="0"/>
              <a:t>メソンに崩壊します。この</a:t>
            </a:r>
            <a:r>
              <a:rPr lang="el-GR" altLang="ja-JP" dirty="0"/>
              <a:t>Π</a:t>
            </a:r>
            <a:r>
              <a:rPr lang="en-US" altLang="ja-JP" dirty="0"/>
              <a:t>-</a:t>
            </a:r>
            <a:r>
              <a:rPr lang="ja-JP" altLang="en-US" dirty="0"/>
              <a:t>の崩壊タイミングと</a:t>
            </a:r>
            <a:r>
              <a:rPr lang="en-US" altLang="ja-JP" dirty="0"/>
              <a:t>k-</a:t>
            </a:r>
            <a:r>
              <a:rPr lang="ja-JP" altLang="en-US" dirty="0"/>
              <a:t>ビームのスタートカウンターのタイミングの差から寿命を測定します。この測定には</a:t>
            </a:r>
            <a:r>
              <a:rPr lang="en-US" altLang="ja-JP" dirty="0"/>
              <a:t>jparcK1.8BR</a:t>
            </a:r>
            <a:r>
              <a:rPr lang="ja-JP" altLang="en-US" dirty="0"/>
              <a:t>にある</a:t>
            </a:r>
            <a:r>
              <a:rPr lang="en-US" altLang="ja-JP" dirty="0"/>
              <a:t>CDS</a:t>
            </a:r>
            <a:r>
              <a:rPr lang="ja-JP" altLang="en-US" dirty="0"/>
              <a:t>を用いて測定を行います。</a:t>
            </a:r>
            <a:endParaRPr lang="en-US" altLang="ja-JP" dirty="0"/>
          </a:p>
          <a:p>
            <a:pPr marL="0" lvl="0" indent="0" algn="l" rtl="0">
              <a:spcBef>
                <a:spcPts val="0"/>
              </a:spcBef>
              <a:spcAft>
                <a:spcPts val="0"/>
              </a:spcAft>
              <a:buNone/>
            </a:pPr>
            <a:endParaRPr lang="en-US" altLang="ja-JP" dirty="0"/>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791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158750" indent="0">
              <a:buNone/>
            </a:pPr>
            <a:r>
              <a:rPr kumimoji="1" lang="ja-JP" altLang="en-US" dirty="0"/>
              <a:t>・続いて実際に使用する装置の説明です。</a:t>
            </a:r>
            <a:endParaRPr kumimoji="1" lang="en-US" altLang="ja-JP" dirty="0"/>
          </a:p>
          <a:p>
            <a:pPr marL="158750" indent="0">
              <a:buNone/>
            </a:pPr>
            <a:r>
              <a:rPr kumimoji="1" lang="ja-JP" altLang="en-US" dirty="0"/>
              <a:t>・装置の全体像が左の図です。</a:t>
            </a:r>
            <a:r>
              <a:rPr kumimoji="1" lang="en-US" altLang="ja-JP" dirty="0"/>
              <a:t>CDS</a:t>
            </a:r>
            <a:r>
              <a:rPr kumimoji="1" lang="ja-JP" altLang="en-US" dirty="0"/>
              <a:t>はマグネットの円筒状ドリフトチェンバーである</a:t>
            </a:r>
            <a:r>
              <a:rPr kumimoji="1" lang="en-US" altLang="ja-JP" dirty="0"/>
              <a:t>CDC</a:t>
            </a:r>
            <a:r>
              <a:rPr kumimoji="1" lang="ja-JP" altLang="en-US" dirty="0"/>
              <a:t>と位置、タイミング特定用のシンチレーター</a:t>
            </a:r>
            <a:r>
              <a:rPr kumimoji="1" lang="en-US" altLang="ja-JP" dirty="0"/>
              <a:t>CDH</a:t>
            </a:r>
            <a:r>
              <a:rPr kumimoji="1" lang="ja-JP" altLang="en-US" dirty="0"/>
              <a:t>から構成されています。前述のとおりこれで</a:t>
            </a:r>
            <a:r>
              <a:rPr kumimoji="1" lang="en-US" altLang="ja-JP" dirty="0"/>
              <a:t>π-</a:t>
            </a:r>
            <a:r>
              <a:rPr kumimoji="1" lang="ja-JP" altLang="en-US" dirty="0"/>
              <a:t>メソンの運動量とタイミングを測定します。</a:t>
            </a:r>
            <a:endParaRPr kumimoji="1" lang="en-US" altLang="ja-JP" dirty="0"/>
          </a:p>
          <a:p>
            <a:r>
              <a:rPr kumimoji="1" lang="en-US" altLang="ja-JP" dirty="0"/>
              <a:t>π0</a:t>
            </a:r>
            <a:r>
              <a:rPr kumimoji="1" lang="ja-JP" altLang="en-US" dirty="0"/>
              <a:t>メソンタグ用の前方カロリメーターは図のようにビーム軸上の下流に設置します。</a:t>
            </a:r>
            <a:endParaRPr kumimoji="1" lang="en-US" altLang="ja-JP" dirty="0"/>
          </a:p>
          <a:p>
            <a:r>
              <a:rPr kumimoji="1" lang="en-US" altLang="ja-JP" dirty="0"/>
              <a:t>600MeV</a:t>
            </a:r>
            <a:r>
              <a:rPr kumimoji="1" lang="ja-JP" altLang="en-US" dirty="0"/>
              <a:t>以上の</a:t>
            </a:r>
            <a:r>
              <a:rPr kumimoji="1" lang="en-US" altLang="ja-JP" dirty="0"/>
              <a:t>γ</a:t>
            </a:r>
            <a:r>
              <a:rPr kumimoji="1" lang="ja-JP" altLang="en-US" dirty="0"/>
              <a:t>でイベントセレクションをすると右図のようにシグナルの割合が増えるため</a:t>
            </a:r>
            <a:r>
              <a:rPr kumimoji="1" lang="en-US" altLang="ja-JP" dirty="0" err="1"/>
              <a:t>sn</a:t>
            </a:r>
            <a:r>
              <a:rPr kumimoji="1" lang="ja-JP" altLang="en-US" dirty="0"/>
              <a:t>比が良化することが分かります。</a:t>
            </a:r>
            <a:endParaRPr kumimoji="1" lang="en-US" altLang="ja-JP" dirty="0"/>
          </a:p>
        </p:txBody>
      </p:sp>
    </p:spTree>
    <p:extLst>
      <p:ext uri="{BB962C8B-B14F-4D97-AF65-F5344CB8AC3E}">
        <p14:creationId xmlns:p14="http://schemas.microsoft.com/office/powerpoint/2010/main" val="100896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158750" indent="0">
              <a:buNone/>
            </a:pPr>
            <a:r>
              <a:rPr kumimoji="1" lang="ja-JP" altLang="en-US" dirty="0"/>
              <a:t>前方カロリメーターはビーム軸上に置くことになるため、常に高レートのビームに晒されることになります。このことから放射線耐性や高インテンシティー下で動作させるため、応答の速さが必要になります。鉛フッ素、鉛ガラスの性質が以下の表になります。これらのことから鉛フッ素と鉛ガラスのチェレンコフカロリメーターを採用しました。</a:t>
            </a:r>
            <a:endParaRPr kumimoji="1" lang="en-US" altLang="ja-JP" dirty="0"/>
          </a:p>
          <a:p>
            <a:pPr marL="158750" indent="0">
              <a:buNone/>
            </a:pPr>
            <a:endParaRPr kumimoji="1" lang="en-US" altLang="ja-JP" dirty="0"/>
          </a:p>
        </p:txBody>
      </p:sp>
    </p:spTree>
    <p:extLst>
      <p:ext uri="{BB962C8B-B14F-4D97-AF65-F5344CB8AC3E}">
        <p14:creationId xmlns:p14="http://schemas.microsoft.com/office/powerpoint/2010/main" val="4267271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E73</a:t>
                </a:r>
                <a:r>
                  <a:rPr lang="ja-JP" altLang="en-US" dirty="0"/>
                  <a:t>実験のパイロット実験として</a:t>
                </a:r>
                <a:r>
                  <a:rPr lang="en-US" altLang="ja-JP" dirty="0"/>
                  <a:t>T77</a:t>
                </a:r>
                <a:r>
                  <a:rPr lang="ja-JP" altLang="en-US" dirty="0"/>
                  <a:t>実験があります。反応断面積がヘリウム</a:t>
                </a:r>
                <a:r>
                  <a:rPr lang="en-US" altLang="ja-JP" dirty="0"/>
                  <a:t>3</a:t>
                </a:r>
                <a:r>
                  <a:rPr lang="ja-JP" altLang="en-US" dirty="0"/>
                  <a:t>よりも高いヘリウム</a:t>
                </a:r>
                <a:r>
                  <a:rPr lang="en-US" altLang="ja-JP" dirty="0"/>
                  <a:t>4</a:t>
                </a:r>
                <a:r>
                  <a:rPr lang="ja-JP" altLang="en-US" dirty="0"/>
                  <a:t>を使って</a:t>
                </a:r>
                <a:r>
                  <a:rPr lang="en-US" altLang="ja-JP" dirty="0"/>
                  <a:t>H4Λ</a:t>
                </a:r>
                <a:r>
                  <a:rPr lang="ja-JP" altLang="en-US" dirty="0"/>
                  <a:t>の生成実験を行いました。</a:t>
                </a:r>
                <a:endParaRPr lang="en-US" altLang="ja-JP" dirty="0"/>
              </a:p>
              <a:p>
                <a:pPr marL="0" lvl="0" indent="0" algn="l" rtl="0">
                  <a:spcBef>
                    <a:spcPts val="0"/>
                  </a:spcBef>
                  <a:spcAft>
                    <a:spcPts val="0"/>
                  </a:spcAft>
                  <a:buNone/>
                </a:pPr>
                <a:r>
                  <a:rPr lang="en-US" dirty="0"/>
                  <a:t>CDS</a:t>
                </a:r>
                <a:r>
                  <a:rPr lang="ja-JP" altLang="en-US" dirty="0"/>
                  <a:t>で</a:t>
                </a:r>
                <a:r>
                  <a:rPr lang="en-US" altLang="ja-JP" dirty="0"/>
                  <a:t>π-</a:t>
                </a:r>
                <a:r>
                  <a:rPr lang="ja-JP" altLang="en-US" dirty="0"/>
                  <a:t>の運動量分布を測定しました。この結果に超前方</a:t>
                </a:r>
                <a:r>
                  <a:rPr lang="en-US" altLang="ja-JP" dirty="0"/>
                  <a:t>γ</a:t>
                </a:r>
                <a:r>
                  <a:rPr lang="ja-JP" altLang="en-US" dirty="0"/>
                  <a:t>を要求したところ</a:t>
                </a:r>
                <a:r>
                  <a:rPr lang="en-US" altLang="ja-JP" dirty="0"/>
                  <a:t>H4Λ</a:t>
                </a:r>
                <a:r>
                  <a:rPr lang="ja-JP" altLang="en-US" dirty="0"/>
                  <a:t>のピークの識別に成功した。また測定した</a:t>
                </a:r>
                <a:r>
                  <a:rPr lang="en-US" altLang="ja-JP" dirty="0"/>
                  <a:t>TOF</a:t>
                </a:r>
                <a:r>
                  <a:rPr lang="ja-JP" altLang="en-US" dirty="0"/>
                  <a:t>のタイミング分布から寿命の算出を行ったところ今回測定した</a:t>
                </a:r>
                <a:r>
                  <a:rPr lang="en-US" altLang="ja-JP" dirty="0"/>
                  <a:t>H4Λ</a:t>
                </a:r>
                <a:r>
                  <a:rPr lang="ja-JP" altLang="en-US" dirty="0"/>
                  <a:t>の寿命が過去の測定結果と一致しました。</a:t>
                </a:r>
                <a:endParaRPr lang="en-US" altLang="ja-JP" dirty="0"/>
              </a:p>
              <a:p>
                <a:pPr marL="0" lvl="0" indent="0" algn="l" rtl="0">
                  <a:spcBef>
                    <a:spcPts val="0"/>
                  </a:spcBef>
                  <a:spcAft>
                    <a:spcPts val="0"/>
                  </a:spcAft>
                  <a:buNone/>
                </a:pPr>
                <a:r>
                  <a:rPr lang="ja-JP" altLang="en-US" dirty="0"/>
                  <a:t>今回の</a:t>
                </a:r>
                <a:r>
                  <a:rPr lang="en-US" altLang="ja-JP" dirty="0"/>
                  <a:t>K-π0</a:t>
                </a:r>
                <a:r>
                  <a:rPr lang="ja-JP" altLang="en-US" dirty="0"/>
                  <a:t>反応は、インフライトでの測定であり、新たな手法を確立したといえます。</a:t>
                </a:r>
                <a:endParaRPr lang="en-US" altLang="ja-JP" dirty="0"/>
              </a:p>
              <a:p>
                <a:pPr marL="0" lvl="0" indent="0" algn="l" rtl="0">
                  <a:spcBef>
                    <a:spcPts val="0"/>
                  </a:spcBef>
                  <a:spcAft>
                    <a:spcPts val="0"/>
                  </a:spcAft>
                  <a:buNone/>
                </a:pPr>
                <a:r>
                  <a:rPr lang="ja-JP" altLang="en-US" dirty="0"/>
                  <a:t>これらのことよりこの方法</a:t>
                </a:r>
                <a:r>
                  <a:rPr lang="en-US" altLang="ja-JP" dirty="0"/>
                  <a:t>(</a:t>
                </a:r>
                <a14:m>
                  <m:oMath xmlns:m="http://schemas.openxmlformats.org/officeDocument/2006/math">
                    <m:sSup>
                      <m:sSupPr>
                        <m:ctrlPr>
                          <a:rPr lang="en-US" altLang="ja-JP" i="1" dirty="0" smtClean="0">
                            <a:latin typeface="Cambria Math" panose="02040503050406030204" pitchFamily="18" charset="0"/>
                          </a:rPr>
                        </m:ctrlPr>
                      </m:sSupPr>
                      <m:e>
                        <m:r>
                          <a:rPr lang="en-US" altLang="ja-JP" i="1" dirty="0">
                            <a:latin typeface="Cambria Math" panose="02040503050406030204" pitchFamily="18" charset="0"/>
                          </a:rPr>
                          <m:t>𝐾</m:t>
                        </m:r>
                      </m:e>
                      <m:sup>
                        <m:r>
                          <a:rPr lang="en-US" altLang="ja-JP" i="1" dirty="0">
                            <a:latin typeface="Cambria Math" panose="02040503050406030204" pitchFamily="18" charset="0"/>
                          </a:rPr>
                          <m:t>−</m:t>
                        </m:r>
                      </m:sup>
                    </m:sSup>
                    <m:r>
                      <a:rPr lang="en-US" altLang="ja-JP" b="0" i="1" dirty="0" smtClean="0">
                        <a:latin typeface="Cambria Math" panose="02040503050406030204" pitchFamily="18" charset="0"/>
                      </a:rPr>
                      <m:t>,</m:t>
                    </m:r>
                    <m:sSup>
                      <m:sSupPr>
                        <m:ctrlPr>
                          <a:rPr lang="ja-JP" altLang="en-US" i="1" dirty="0">
                            <a:latin typeface="Cambria Math" panose="02040503050406030204" pitchFamily="18" charset="0"/>
                          </a:rPr>
                        </m:ctrlPr>
                      </m:sSupPr>
                      <m:e>
                        <m:r>
                          <a:rPr lang="en-US" altLang="ja-JP" i="1" dirty="0">
                            <a:latin typeface="Cambria Math" panose="02040503050406030204" pitchFamily="18" charset="0"/>
                          </a:rPr>
                          <m:t>𝜋</m:t>
                        </m:r>
                      </m:e>
                      <m:sup>
                        <m:r>
                          <a:rPr lang="en-US" altLang="ja-JP" i="1" dirty="0">
                            <a:latin typeface="Cambria Math" panose="02040503050406030204" pitchFamily="18" charset="0"/>
                          </a:rPr>
                          <m:t>0</m:t>
                        </m:r>
                      </m:sup>
                    </m:sSup>
                  </m:oMath>
                </a14:m>
                <a:r>
                  <a:rPr lang="en-US" altLang="ja-JP" dirty="0"/>
                  <a:t>)</a:t>
                </a:r>
                <a:r>
                  <a:rPr lang="ja-JP" altLang="en-US" dirty="0"/>
                  <a:t>反応でハイパートライトンの直接測定を行えることを確認しました。</a:t>
                </a:r>
                <a:endParaRPr dirty="0"/>
              </a:p>
            </p:txBody>
          </p:sp>
        </mc:Choice>
        <mc:Fallback xmlns="">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E73</a:t>
                </a:r>
                <a:r>
                  <a:rPr lang="ja-JP" altLang="en-US" dirty="0"/>
                  <a:t>実験のパイロット実験として</a:t>
                </a:r>
                <a:r>
                  <a:rPr lang="en-US" altLang="ja-JP" dirty="0"/>
                  <a:t>T77</a:t>
                </a:r>
                <a:r>
                  <a:rPr lang="ja-JP" altLang="en-US" dirty="0"/>
                  <a:t>実験がある。反応断面積がヘリウム</a:t>
                </a:r>
                <a:r>
                  <a:rPr lang="en-US" altLang="ja-JP" dirty="0"/>
                  <a:t>3</a:t>
                </a:r>
                <a:r>
                  <a:rPr lang="ja-JP" altLang="en-US" dirty="0"/>
                  <a:t>よりも高いヘリウム</a:t>
                </a:r>
                <a:r>
                  <a:rPr lang="en-US" altLang="ja-JP" dirty="0"/>
                  <a:t>4</a:t>
                </a:r>
                <a:r>
                  <a:rPr lang="ja-JP" altLang="en-US" dirty="0"/>
                  <a:t>を使って実験原理の確認を行った。</a:t>
                </a:r>
                <a:endParaRPr lang="en-US" altLang="ja-JP" dirty="0"/>
              </a:p>
              <a:p>
                <a:pPr marL="0" lvl="0" indent="0" algn="l" rtl="0">
                  <a:spcBef>
                    <a:spcPts val="0"/>
                  </a:spcBef>
                  <a:spcAft>
                    <a:spcPts val="0"/>
                  </a:spcAft>
                  <a:buNone/>
                </a:pPr>
                <a:r>
                  <a:rPr lang="en-US" dirty="0"/>
                  <a:t>CDS</a:t>
                </a:r>
                <a:r>
                  <a:rPr lang="ja-JP" altLang="en-US" dirty="0"/>
                  <a:t>で測定した</a:t>
                </a:r>
                <a:r>
                  <a:rPr lang="en-US" altLang="ja-JP" dirty="0"/>
                  <a:t>π-</a:t>
                </a:r>
                <a:r>
                  <a:rPr lang="ja-JP" altLang="en-US" dirty="0"/>
                  <a:t>の運動量分布から</a:t>
                </a:r>
                <a:r>
                  <a:rPr lang="en-US" altLang="ja-JP" dirty="0"/>
                  <a:t>H4Λ</a:t>
                </a:r>
                <a:r>
                  <a:rPr lang="ja-JP" altLang="en-US" dirty="0"/>
                  <a:t>の識別を行測った。また測定した</a:t>
                </a:r>
                <a:r>
                  <a:rPr lang="en-US" altLang="ja-JP" dirty="0"/>
                  <a:t>TOF</a:t>
                </a:r>
                <a:r>
                  <a:rPr lang="ja-JP" altLang="en-US" dirty="0"/>
                  <a:t>のタイミング分布から寿命の算出を行った。これらよりこの方法</a:t>
                </a:r>
                <a:r>
                  <a:rPr lang="en-US" altLang="ja-JP" dirty="0"/>
                  <a:t>(</a:t>
                </a:r>
                <a:r>
                  <a:rPr lang="en-US" altLang="ja-JP" i="0" dirty="0">
                    <a:latin typeface="Cambria Math" panose="02040503050406030204" pitchFamily="18" charset="0"/>
                  </a:rPr>
                  <a:t>𝐾^−</a:t>
                </a:r>
                <a:r>
                  <a:rPr lang="en-US" altLang="ja-JP" b="0" i="0" dirty="0">
                    <a:latin typeface="Cambria Math" panose="02040503050406030204" pitchFamily="18" charset="0"/>
                  </a:rPr>
                  <a:t>,</a:t>
                </a:r>
                <a:r>
                  <a:rPr lang="en-US" altLang="ja-JP" i="0" dirty="0">
                    <a:latin typeface="Cambria Math" panose="02040503050406030204" pitchFamily="18" charset="0"/>
                  </a:rPr>
                  <a:t>𝜋</a:t>
                </a:r>
                <a:r>
                  <a:rPr lang="ja-JP" altLang="en-US" i="0" dirty="0">
                    <a:latin typeface="Cambria Math" panose="02040503050406030204" pitchFamily="18" charset="0"/>
                  </a:rPr>
                  <a:t>^</a:t>
                </a:r>
                <a:r>
                  <a:rPr lang="en-US" altLang="ja-JP" i="0" dirty="0">
                    <a:latin typeface="Cambria Math" panose="02040503050406030204" pitchFamily="18" charset="0"/>
                  </a:rPr>
                  <a:t>0</a:t>
                </a:r>
                <a:r>
                  <a:rPr lang="ja-JP" altLang="en-US" i="0" dirty="0">
                    <a:latin typeface="Cambria Math" panose="02040503050406030204" pitchFamily="18" charset="0"/>
                  </a:rPr>
                  <a:t> 測定</a:t>
                </a:r>
                <a:r>
                  <a:rPr lang="en-US" altLang="ja-JP" dirty="0"/>
                  <a:t>)</a:t>
                </a:r>
                <a:r>
                  <a:rPr lang="ja-JP" altLang="en-US" dirty="0"/>
                  <a:t>でハイパートライトンの直接測定を行えると考えた。</a:t>
                </a:r>
                <a:endParaRPr dirty="0"/>
              </a:p>
            </p:txBody>
          </p:sp>
        </mc:Fallback>
      </mc:AlternateContent>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en-US" altLang="ja-JP" dirty="0"/>
              <a:t>E73</a:t>
            </a:r>
            <a:r>
              <a:rPr kumimoji="1" lang="ja-JP" altLang="en-US" dirty="0"/>
              <a:t>実験の</a:t>
            </a:r>
            <a:r>
              <a:rPr kumimoji="1" lang="en-US" altLang="ja-JP" dirty="0"/>
              <a:t>phase1</a:t>
            </a:r>
            <a:r>
              <a:rPr kumimoji="1" lang="ja-JP" altLang="en-US" dirty="0"/>
              <a:t>としてヘリウム</a:t>
            </a:r>
            <a:r>
              <a:rPr kumimoji="1" lang="en-US" altLang="ja-JP" dirty="0"/>
              <a:t>3</a:t>
            </a:r>
            <a:r>
              <a:rPr kumimoji="1" lang="ja-JP" altLang="en-US" dirty="0"/>
              <a:t>を用いて反応断面積の測定のために実験を行いました。生成断面積については本学会で発表を行った赤石さんが解析を行っています。</a:t>
            </a:r>
            <a:endParaRPr kumimoji="1" lang="en-US" altLang="ja-JP" dirty="0"/>
          </a:p>
          <a:p>
            <a:r>
              <a:rPr kumimoji="1" lang="ja-JP" altLang="en-US" dirty="0"/>
              <a:t>この実験手法で</a:t>
            </a:r>
            <a:r>
              <a:rPr kumimoji="1" lang="en-US" altLang="ja-JP" dirty="0"/>
              <a:t>π-</a:t>
            </a:r>
            <a:r>
              <a:rPr kumimoji="1" lang="ja-JP" altLang="en-US" dirty="0"/>
              <a:t>の運動量分布からハイパートライトンの二体崩壊から出てくる</a:t>
            </a:r>
            <a:r>
              <a:rPr kumimoji="1" lang="en-US" altLang="ja-JP" dirty="0"/>
              <a:t>π0</a:t>
            </a:r>
            <a:r>
              <a:rPr kumimoji="1" lang="ja-JP" altLang="en-US" dirty="0"/>
              <a:t>のピークを確認できました。</a:t>
            </a:r>
            <a:endParaRPr kumimoji="1" lang="en-US" altLang="ja-JP" dirty="0"/>
          </a:p>
          <a:p>
            <a:r>
              <a:rPr kumimoji="1" lang="ja-JP" altLang="en-US" dirty="0"/>
              <a:t>しかしなが現在の統計量では寿命測定を行うには不足しており、これをカロリメーターの増強による統計量の向上で解決しようとしました。</a:t>
            </a:r>
          </a:p>
        </p:txBody>
      </p:sp>
    </p:spTree>
    <p:extLst>
      <p:ext uri="{BB962C8B-B14F-4D97-AF65-F5344CB8AC3E}">
        <p14:creationId xmlns:p14="http://schemas.microsoft.com/office/powerpoint/2010/main" val="3135824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従来のカロリメーターから立体角の増強を目的としてカロリメーターのアップグレードを行います。以前から使っていた</a:t>
            </a:r>
            <a:r>
              <a:rPr lang="en-US" altLang="ja-JP" dirty="0"/>
              <a:t>2.5×2.5×14cm</a:t>
            </a:r>
            <a:r>
              <a:rPr lang="ja-JP" altLang="en-US" dirty="0"/>
              <a:t>の鉛フッ素カロリメーター</a:t>
            </a:r>
            <a:r>
              <a:rPr lang="en-US" altLang="ja-JP" dirty="0"/>
              <a:t>6×6</a:t>
            </a:r>
            <a:r>
              <a:rPr lang="ja-JP" altLang="en-US" dirty="0"/>
              <a:t>の周りを</a:t>
            </a:r>
            <a:r>
              <a:rPr lang="en-US" altLang="ja-JP" dirty="0"/>
              <a:t>5×5×26cm</a:t>
            </a:r>
            <a:r>
              <a:rPr lang="ja-JP" altLang="en-US" dirty="0"/>
              <a:t>の鉛ガラスカロリメーター二層で覆うような形にしました。このときフルストップで測定を行うため、鉛フッ素と鉛ガラスの長さはそれぞれ約</a:t>
            </a:r>
            <a:r>
              <a:rPr lang="en-US" altLang="ja-JP" dirty="0"/>
              <a:t>15</a:t>
            </a:r>
            <a:r>
              <a:rPr lang="ja-JP" altLang="en-US" dirty="0"/>
              <a:t>放射長となる</a:t>
            </a:r>
            <a:r>
              <a:rPr lang="en-US" altLang="ja-JP" dirty="0"/>
              <a:t>14cm</a:t>
            </a:r>
            <a:r>
              <a:rPr lang="ja-JP" altLang="en-US" dirty="0"/>
              <a:t>と</a:t>
            </a:r>
            <a:r>
              <a:rPr lang="en-US" altLang="ja-JP" dirty="0"/>
              <a:t>26cm</a:t>
            </a:r>
            <a:r>
              <a:rPr lang="ja-JP" altLang="en-US" dirty="0"/>
              <a:t>に決定しました。本実験では</a:t>
            </a:r>
            <a:r>
              <a:rPr lang="en-US" altLang="ja-JP" dirty="0"/>
              <a:t>13cm</a:t>
            </a:r>
            <a:r>
              <a:rPr lang="ja-JP" altLang="en-US" dirty="0"/>
              <a:t>の鉛ガラス二本を接合して</a:t>
            </a:r>
            <a:r>
              <a:rPr lang="en-US" altLang="ja-JP" dirty="0"/>
              <a:t>26cm</a:t>
            </a:r>
            <a:r>
              <a:rPr lang="ja-JP" altLang="en-US" dirty="0"/>
              <a:t>として使います。</a:t>
            </a:r>
            <a:endParaRPr dirty="0"/>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ja-JP" dirty="0"/>
              <a:t>26cm</a:t>
            </a:r>
            <a:r>
              <a:rPr lang="ja-JP" altLang="en-US" dirty="0"/>
              <a:t>の鉛ガラスカロリメーターを作るのに</a:t>
            </a:r>
            <a:r>
              <a:rPr lang="en-US" altLang="ja-JP" dirty="0"/>
              <a:t>5×5×13cm</a:t>
            </a:r>
            <a:r>
              <a:rPr lang="ja-JP" altLang="en-US" dirty="0"/>
              <a:t>の鉛ガラス二本を接合して使用します。この際の接合方法の決定のため電子光理学研究センターの</a:t>
            </a:r>
            <a:r>
              <a:rPr lang="en-US" altLang="ja-JP" dirty="0"/>
              <a:t>600MeV</a:t>
            </a:r>
            <a:r>
              <a:rPr lang="ja-JP" altLang="en-US" dirty="0"/>
              <a:t>の</a:t>
            </a:r>
            <a:r>
              <a:rPr lang="en-US" altLang="ja-JP" dirty="0"/>
              <a:t>e+</a:t>
            </a:r>
            <a:r>
              <a:rPr lang="ja-JP" altLang="en-US" dirty="0"/>
              <a:t>ビームでビーム実験を行いました。</a:t>
            </a:r>
            <a:endParaRPr lang="en-US" altLang="ja-JP" dirty="0"/>
          </a:p>
          <a:p>
            <a:pPr marL="0" lvl="0" indent="0" algn="l" rtl="0">
              <a:spcBef>
                <a:spcPts val="0"/>
              </a:spcBef>
              <a:spcAft>
                <a:spcPts val="0"/>
              </a:spcAft>
              <a:buNone/>
            </a:pPr>
            <a:r>
              <a:rPr lang="ja-JP" altLang="en-US" dirty="0"/>
              <a:t>左の図が二本の鉛ガラスと光電子増倍管、ビーム方向の簡略図です。</a:t>
            </a:r>
            <a:endParaRPr lang="en-US" altLang="ja-JP" dirty="0"/>
          </a:p>
          <a:p>
            <a:pPr marL="0" lvl="0" indent="0" algn="l" rtl="0">
              <a:spcBef>
                <a:spcPts val="0"/>
              </a:spcBef>
              <a:spcAft>
                <a:spcPts val="0"/>
              </a:spcAft>
              <a:buNone/>
            </a:pPr>
            <a:r>
              <a:rPr lang="ja-JP" altLang="en-US" dirty="0"/>
              <a:t>図のように二つの鉛ガラスを異なる四つの方法、紫外線硬化樹脂、オプティカルグリース、エアカップル、オプティカルセメンで接合し、それぞれの集光量について比較を行いました。各測定において光電子増倍管は同一のものを使用し、オプティカルグリースとジグで固定を行いました。四種類でそれぞれ測定し比較を行ったところエアカップル以外では有意な差はありませんでした。</a:t>
            </a:r>
            <a:endParaRPr lang="en-US" altLang="ja-JP" dirty="0"/>
          </a:p>
          <a:p>
            <a:pPr marL="0" lvl="0" indent="0" algn="l" rtl="0">
              <a:spcBef>
                <a:spcPts val="0"/>
              </a:spcBef>
              <a:spcAft>
                <a:spcPts val="0"/>
              </a:spcAft>
              <a:buNone/>
            </a:pPr>
            <a:r>
              <a:rPr lang="ja-JP" altLang="en-US" dirty="0"/>
              <a:t>これより積み上げの工程を考慮してオプティカルグリースの採用を決定しました。</a:t>
            </a:r>
            <a:endParaRPr lang="en-US" altLang="ja-JP" dirty="0"/>
          </a:p>
        </p:txBody>
      </p:sp>
      <p:sp>
        <p:nvSpPr>
          <p:cNvPr id="124" name="Google Shape;12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7_0.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0C_CC39A8B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13_9C2D2976.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0.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0E_B96FC248.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0D_18DEF7CF.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18/10/relationships/comments" Target="../comments/modernComment_103_0.xml"/><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0F_86283A0.xml"/><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05_0.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06_0.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ja-JP" dirty="0"/>
              <a:t>ハイパートライトンの</a:t>
            </a:r>
            <a:endParaRPr dirty="0"/>
          </a:p>
          <a:p>
            <a:pPr marL="0" lvl="0" indent="0" algn="ctr" rtl="0">
              <a:lnSpc>
                <a:spcPct val="90000"/>
              </a:lnSpc>
              <a:spcBef>
                <a:spcPts val="0"/>
              </a:spcBef>
              <a:spcAft>
                <a:spcPts val="0"/>
              </a:spcAft>
              <a:buClr>
                <a:schemeClr val="dk1"/>
              </a:buClr>
              <a:buSzPct val="100000"/>
              <a:buFont typeface="Arial"/>
              <a:buNone/>
            </a:pPr>
            <a:r>
              <a:rPr lang="ja-JP" dirty="0"/>
              <a:t>寿命直接測定のための</a:t>
            </a:r>
            <a:endParaRPr dirty="0"/>
          </a:p>
          <a:p>
            <a:pPr marL="0" lvl="0" indent="0" algn="ctr" rtl="0">
              <a:lnSpc>
                <a:spcPct val="90000"/>
              </a:lnSpc>
              <a:spcBef>
                <a:spcPts val="0"/>
              </a:spcBef>
              <a:spcAft>
                <a:spcPts val="0"/>
              </a:spcAft>
              <a:buClr>
                <a:schemeClr val="dk1"/>
              </a:buClr>
              <a:buSzPct val="100000"/>
              <a:buFont typeface="Arial"/>
              <a:buNone/>
            </a:pPr>
            <a:r>
              <a:rPr lang="ja-JP" dirty="0"/>
              <a:t>カロリメーターの建設</a:t>
            </a:r>
            <a:endParaRPr dirty="0"/>
          </a:p>
        </p:txBody>
      </p:sp>
      <p:sp>
        <p:nvSpPr>
          <p:cNvPr id="85" name="Google Shape;85;p1"/>
          <p:cNvSpPr txBox="1">
            <a:spLocks noGrp="1"/>
          </p:cNvSpPr>
          <p:nvPr>
            <p:ph type="subTitle" idx="1"/>
          </p:nvPr>
        </p:nvSpPr>
        <p:spPr>
          <a:xfrm flipH="1">
            <a:off x="1524000" y="42572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ja-JP" dirty="0"/>
              <a:t>東北大学大学院</a:t>
            </a:r>
            <a:r>
              <a:rPr lang="ja-JP" altLang="en-US" dirty="0"/>
              <a:t>　</a:t>
            </a:r>
            <a:r>
              <a:rPr lang="ja-JP" dirty="0"/>
              <a:t>鶴田雅人</a:t>
            </a:r>
            <a:endParaRPr lang="en-US" altLang="ja-JP" dirty="0"/>
          </a:p>
          <a:p>
            <a:pPr marL="0" indent="0">
              <a:spcBef>
                <a:spcPts val="0"/>
              </a:spcBef>
            </a:pPr>
            <a:endParaRPr lang="en-US" altLang="ja-JP" dirty="0"/>
          </a:p>
          <a:p>
            <a:pPr marL="0" indent="0">
              <a:spcBef>
                <a:spcPts val="0"/>
              </a:spcBef>
            </a:pPr>
            <a:r>
              <a:rPr lang="en-US" altLang="ja-JP" dirty="0"/>
              <a:t>For J-PARC E73</a:t>
            </a:r>
            <a:r>
              <a:rPr lang="ja-JP" altLang="en-US" dirty="0"/>
              <a:t> </a:t>
            </a:r>
            <a:r>
              <a:rPr lang="en-US" altLang="ja-JP" dirty="0"/>
              <a:t>collaboration</a:t>
            </a:r>
          </a:p>
          <a:p>
            <a:pPr marL="0" lvl="0" indent="0" algn="ctr" rtl="0">
              <a:lnSpc>
                <a:spcPct val="90000"/>
              </a:lnSpc>
              <a:spcBef>
                <a:spcPts val="0"/>
              </a:spcBef>
              <a:spcAft>
                <a:spcPts val="0"/>
              </a:spcAft>
              <a:buClr>
                <a:schemeClr val="dk1"/>
              </a:buClr>
              <a:buSzPts val="2400"/>
              <a:buNone/>
            </a:pPr>
            <a:endParaRPr dirty="0"/>
          </a:p>
        </p:txBody>
      </p:sp>
      <p:sp>
        <p:nvSpPr>
          <p:cNvPr id="2" name="スライド番号プレースホルダー 1">
            <a:extLst>
              <a:ext uri="{FF2B5EF4-FFF2-40B4-BE49-F238E27FC236}">
                <a16:creationId xmlns:a16="http://schemas.microsoft.com/office/drawing/2014/main" id="{B61354D3-9C5D-5658-2360-EA01F829EF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a:t>
            </a:fld>
            <a:endParaRPr lang="ja-JP" altLang="en-US"/>
          </a:p>
        </p:txBody>
      </p:sp>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22" name="図 21" descr="グラフ, ヒストグラム&#10;&#10;自動的に生成された説明">
            <a:extLst>
              <a:ext uri="{FF2B5EF4-FFF2-40B4-BE49-F238E27FC236}">
                <a16:creationId xmlns:a16="http://schemas.microsoft.com/office/drawing/2014/main" id="{06B6F9F1-3058-E863-8D35-DF22AD767878}"/>
              </a:ext>
            </a:extLst>
          </p:cNvPr>
          <p:cNvPicPr>
            <a:picLocks noChangeAspect="1"/>
          </p:cNvPicPr>
          <p:nvPr/>
        </p:nvPicPr>
        <p:blipFill>
          <a:blip r:embed="rId4"/>
          <a:stretch>
            <a:fillRect/>
          </a:stretch>
        </p:blipFill>
        <p:spPr>
          <a:xfrm>
            <a:off x="6598173" y="2772556"/>
            <a:ext cx="5562167" cy="3791802"/>
          </a:xfrm>
          <a:prstGeom prst="rect">
            <a:avLst/>
          </a:prstGeom>
        </p:spPr>
      </p:pic>
      <p:sp>
        <p:nvSpPr>
          <p:cNvPr id="132" name="Google Shape;132;p9"/>
          <p:cNvSpPr txBox="1">
            <a:spLocks noGrp="1"/>
          </p:cNvSpPr>
          <p:nvPr>
            <p:ph type="title"/>
          </p:nvPr>
        </p:nvSpPr>
        <p:spPr>
          <a:xfrm>
            <a:off x="153839" y="-16066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ja-JP" altLang="en-US" dirty="0"/>
              <a:t>カロリメーター建設の現状</a:t>
            </a:r>
            <a:endParaRPr dirty="0"/>
          </a:p>
        </p:txBody>
      </p:sp>
      <p:sp>
        <p:nvSpPr>
          <p:cNvPr id="133" name="Google Shape;133;p9"/>
          <p:cNvSpPr txBox="1">
            <a:spLocks noGrp="1"/>
          </p:cNvSpPr>
          <p:nvPr>
            <p:ph type="body" idx="1"/>
          </p:nvPr>
        </p:nvSpPr>
        <p:spPr>
          <a:xfrm>
            <a:off x="308923" y="866607"/>
            <a:ext cx="11743553"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120000"/>
              </a:lnSpc>
              <a:spcBef>
                <a:spcPts val="0"/>
              </a:spcBef>
              <a:spcAft>
                <a:spcPts val="0"/>
              </a:spcAft>
              <a:buClr>
                <a:schemeClr val="dk1"/>
              </a:buClr>
              <a:buSzPts val="2800"/>
              <a:buNone/>
            </a:pPr>
            <a:r>
              <a:rPr lang="ja-JP" altLang="en-US" dirty="0"/>
              <a:t>・</a:t>
            </a:r>
            <a:r>
              <a:rPr lang="en-US" altLang="ja-JP" dirty="0"/>
              <a:t>J-PARC</a:t>
            </a:r>
            <a:r>
              <a:rPr lang="ja-JP" altLang="en-US" dirty="0"/>
              <a:t>にてカロリメーターの積み上げを開始した</a:t>
            </a:r>
            <a:endParaRPr lang="en-US" altLang="ja-JP" dirty="0"/>
          </a:p>
          <a:p>
            <a:pPr marL="228600" lvl="0" indent="-50800" algn="l" rtl="0">
              <a:lnSpc>
                <a:spcPct val="120000"/>
              </a:lnSpc>
              <a:spcBef>
                <a:spcPts val="0"/>
              </a:spcBef>
              <a:spcAft>
                <a:spcPts val="0"/>
              </a:spcAft>
              <a:buClr>
                <a:schemeClr val="dk1"/>
              </a:buClr>
              <a:buSzPts val="2800"/>
              <a:buNone/>
            </a:pPr>
            <a:r>
              <a:rPr lang="ja-JP" altLang="en-US" dirty="0"/>
              <a:t>・一段階ごとに随時基本性能確認測定</a:t>
            </a:r>
            <a:r>
              <a:rPr lang="en-US" altLang="ja-JP" dirty="0"/>
              <a:t>(QA)</a:t>
            </a:r>
            <a:r>
              <a:rPr lang="ja-JP" altLang="en-US" dirty="0"/>
              <a:t>を行う。</a:t>
            </a:r>
            <a:endParaRPr lang="en-US" altLang="ja-JP" dirty="0"/>
          </a:p>
          <a:p>
            <a:pPr marL="228600" lvl="0" indent="-50800" algn="l" rtl="0">
              <a:lnSpc>
                <a:spcPct val="120000"/>
              </a:lnSpc>
              <a:spcBef>
                <a:spcPts val="0"/>
              </a:spcBef>
              <a:spcAft>
                <a:spcPts val="0"/>
              </a:spcAft>
              <a:buClr>
                <a:schemeClr val="dk1"/>
              </a:buClr>
              <a:buSzPts val="2800"/>
              <a:buNone/>
            </a:pPr>
            <a:r>
              <a:rPr lang="ja-JP" altLang="en-US" dirty="0"/>
              <a:t>　</a:t>
            </a:r>
            <a:r>
              <a:rPr lang="en-US" altLang="ja-JP" dirty="0"/>
              <a:t>	</a:t>
            </a:r>
            <a:r>
              <a:rPr lang="ja-JP" altLang="en-US" dirty="0"/>
              <a:t>・</a:t>
            </a:r>
            <a:r>
              <a:rPr lang="ja-JP" altLang="en-US" sz="2400" dirty="0"/>
              <a:t>宇宙線測定によって接合や低ゲインなどの不備がないか確認する</a:t>
            </a:r>
            <a:endParaRPr lang="en-US" altLang="ja-JP" sz="2400" dirty="0"/>
          </a:p>
          <a:p>
            <a:pPr marL="228600" lvl="0" indent="-50800" algn="l" rtl="0">
              <a:lnSpc>
                <a:spcPct val="120000"/>
              </a:lnSpc>
              <a:spcBef>
                <a:spcPts val="0"/>
              </a:spcBef>
              <a:spcAft>
                <a:spcPts val="0"/>
              </a:spcAft>
              <a:buClr>
                <a:schemeClr val="dk1"/>
              </a:buClr>
              <a:buSzPts val="2800"/>
              <a:buNone/>
            </a:pPr>
            <a:r>
              <a:rPr lang="ja-JP" altLang="en-US" sz="2400" dirty="0"/>
              <a:t>・</a:t>
            </a:r>
            <a:r>
              <a:rPr lang="en-US" altLang="ja-JP" sz="2400" dirty="0"/>
              <a:t> QA </a:t>
            </a:r>
            <a:r>
              <a:rPr lang="ja-JP" altLang="en-US" sz="2400" dirty="0"/>
              <a:t>試験のためのシステム構築終了</a:t>
            </a:r>
            <a:endParaRPr lang="en-US" altLang="ja-JP" sz="2400" dirty="0"/>
          </a:p>
          <a:p>
            <a:pPr marL="228600" lvl="0" indent="-50800" algn="l" rtl="0">
              <a:lnSpc>
                <a:spcPct val="120000"/>
              </a:lnSpc>
              <a:spcBef>
                <a:spcPts val="0"/>
              </a:spcBef>
              <a:spcAft>
                <a:spcPts val="0"/>
              </a:spcAft>
              <a:buClr>
                <a:schemeClr val="dk1"/>
              </a:buClr>
              <a:buSzPts val="2800"/>
              <a:buNone/>
            </a:pPr>
            <a:r>
              <a:rPr lang="ja-JP" altLang="en-US" dirty="0"/>
              <a:t>・ </a:t>
            </a:r>
            <a:r>
              <a:rPr lang="en-US" dirty="0"/>
              <a:t>4月末までに建設完了を目指している</a:t>
            </a:r>
            <a:endParaRPr dirty="0"/>
          </a:p>
        </p:txBody>
      </p:sp>
      <p:sp>
        <p:nvSpPr>
          <p:cNvPr id="2" name="正方形/長方形 1">
            <a:extLst>
              <a:ext uri="{FF2B5EF4-FFF2-40B4-BE49-F238E27FC236}">
                <a16:creationId xmlns:a16="http://schemas.microsoft.com/office/drawing/2014/main" id="{874BFD83-1106-23DC-B349-F22F5D475F96}"/>
              </a:ext>
            </a:extLst>
          </p:cNvPr>
          <p:cNvSpPr/>
          <p:nvPr/>
        </p:nvSpPr>
        <p:spPr>
          <a:xfrm>
            <a:off x="4569510" y="4640240"/>
            <a:ext cx="1075592" cy="10608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95B5E26B-0541-6BD3-412E-A6E8F2044D81}"/>
              </a:ext>
            </a:extLst>
          </p:cNvPr>
          <p:cNvCxnSpPr>
            <a:cxnSpLocks/>
            <a:stCxn id="2" idx="0"/>
            <a:endCxn id="2" idx="2"/>
          </p:cNvCxnSpPr>
          <p:nvPr/>
        </p:nvCxnSpPr>
        <p:spPr>
          <a:xfrm>
            <a:off x="5107306" y="4640240"/>
            <a:ext cx="0" cy="1060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B578BA84-A561-500E-B297-D9BF98ECD2A7}"/>
              </a:ext>
            </a:extLst>
          </p:cNvPr>
          <p:cNvCxnSpPr>
            <a:stCxn id="2" idx="1"/>
            <a:endCxn id="2" idx="3"/>
          </p:cNvCxnSpPr>
          <p:nvPr/>
        </p:nvCxnSpPr>
        <p:spPr>
          <a:xfrm>
            <a:off x="4569510" y="5170649"/>
            <a:ext cx="107559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2A0DBBE-B9AE-090C-B2DB-0D56D47EE034}"/>
              </a:ext>
            </a:extLst>
          </p:cNvPr>
          <p:cNvSpPr txBox="1"/>
          <p:nvPr/>
        </p:nvSpPr>
        <p:spPr>
          <a:xfrm>
            <a:off x="4561709" y="4668457"/>
            <a:ext cx="973013" cy="307777"/>
          </a:xfrm>
          <a:prstGeom prst="rect">
            <a:avLst/>
          </a:prstGeom>
          <a:noFill/>
        </p:spPr>
        <p:txBody>
          <a:bodyPr wrap="square" rtlCol="0">
            <a:spAutoFit/>
          </a:bodyPr>
          <a:lstStyle/>
          <a:p>
            <a:r>
              <a:rPr kumimoji="1" lang="ja-JP" altLang="en-US" b="1" dirty="0"/>
              <a:t>鉛ガラス</a:t>
            </a:r>
          </a:p>
        </p:txBody>
      </p:sp>
      <p:cxnSp>
        <p:nvCxnSpPr>
          <p:cNvPr id="8" name="直線コネクタ 7">
            <a:extLst>
              <a:ext uri="{FF2B5EF4-FFF2-40B4-BE49-F238E27FC236}">
                <a16:creationId xmlns:a16="http://schemas.microsoft.com/office/drawing/2014/main" id="{38995239-B7E2-0ACC-387A-21BB38F6A0B5}"/>
              </a:ext>
            </a:extLst>
          </p:cNvPr>
          <p:cNvCxnSpPr/>
          <p:nvPr/>
        </p:nvCxnSpPr>
        <p:spPr>
          <a:xfrm flipV="1">
            <a:off x="4569510" y="4058883"/>
            <a:ext cx="1075592" cy="581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63CD664E-1501-8B8A-E17A-13843604B698}"/>
              </a:ext>
            </a:extLst>
          </p:cNvPr>
          <p:cNvCxnSpPr/>
          <p:nvPr/>
        </p:nvCxnSpPr>
        <p:spPr>
          <a:xfrm flipV="1">
            <a:off x="5640706" y="4058882"/>
            <a:ext cx="1075592" cy="581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67267C60-FFBF-6299-837D-3E56867FA65F}"/>
              </a:ext>
            </a:extLst>
          </p:cNvPr>
          <p:cNvCxnSpPr/>
          <p:nvPr/>
        </p:nvCxnSpPr>
        <p:spPr>
          <a:xfrm flipV="1">
            <a:off x="5638509" y="5087515"/>
            <a:ext cx="1075592" cy="581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D97523AE-EBA3-2471-4E68-99E1B2CF9E9D}"/>
              </a:ext>
            </a:extLst>
          </p:cNvPr>
          <p:cNvCxnSpPr>
            <a:cxnSpLocks/>
          </p:cNvCxnSpPr>
          <p:nvPr/>
        </p:nvCxnSpPr>
        <p:spPr>
          <a:xfrm flipV="1">
            <a:off x="5645102" y="4058882"/>
            <a:ext cx="107119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91FB9BC-8C0C-722C-E5C8-9F63323C84EF}"/>
              </a:ext>
            </a:extLst>
          </p:cNvPr>
          <p:cNvCxnSpPr/>
          <p:nvPr/>
        </p:nvCxnSpPr>
        <p:spPr>
          <a:xfrm>
            <a:off x="6716298" y="4058882"/>
            <a:ext cx="0" cy="1060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729514C3-9F3E-B595-516D-AF732319D850}"/>
              </a:ext>
            </a:extLst>
          </p:cNvPr>
          <p:cNvCxnSpPr/>
          <p:nvPr/>
        </p:nvCxnSpPr>
        <p:spPr>
          <a:xfrm flipV="1">
            <a:off x="5048215" y="4072990"/>
            <a:ext cx="1075592" cy="581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B9F5E21-CCCB-A5AD-93CA-F50F3C7B9BFB}"/>
              </a:ext>
            </a:extLst>
          </p:cNvPr>
          <p:cNvCxnSpPr/>
          <p:nvPr/>
        </p:nvCxnSpPr>
        <p:spPr>
          <a:xfrm flipV="1">
            <a:off x="5636312" y="4566145"/>
            <a:ext cx="1075592" cy="581357"/>
          </a:xfrm>
          <a:prstGeom prst="line">
            <a:avLst/>
          </a:prstGeom>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C5ECBFF3-66C7-194D-3FB0-B849866BA9CE}"/>
              </a:ext>
            </a:extLst>
          </p:cNvPr>
          <p:cNvSpPr/>
          <p:nvPr/>
        </p:nvSpPr>
        <p:spPr>
          <a:xfrm>
            <a:off x="4317463" y="4058882"/>
            <a:ext cx="2379264" cy="254907"/>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シンチレーター</a:t>
            </a:r>
          </a:p>
        </p:txBody>
      </p:sp>
      <p:cxnSp>
        <p:nvCxnSpPr>
          <p:cNvPr id="16" name="直線矢印コネクタ 15">
            <a:extLst>
              <a:ext uri="{FF2B5EF4-FFF2-40B4-BE49-F238E27FC236}">
                <a16:creationId xmlns:a16="http://schemas.microsoft.com/office/drawing/2014/main" id="{A7C591F6-A96D-F1F3-F0B7-A57AE6D53ED7}"/>
              </a:ext>
            </a:extLst>
          </p:cNvPr>
          <p:cNvCxnSpPr>
            <a:cxnSpLocks/>
          </p:cNvCxnSpPr>
          <p:nvPr/>
        </p:nvCxnSpPr>
        <p:spPr>
          <a:xfrm flipH="1">
            <a:off x="5860831" y="3542580"/>
            <a:ext cx="129217" cy="5392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8C5E2BEE-650D-0DA2-8F20-1523BAA687B1}"/>
              </a:ext>
            </a:extLst>
          </p:cNvPr>
          <p:cNvCxnSpPr>
            <a:cxnSpLocks/>
          </p:cNvCxnSpPr>
          <p:nvPr/>
        </p:nvCxnSpPr>
        <p:spPr>
          <a:xfrm flipH="1">
            <a:off x="5764162" y="4260743"/>
            <a:ext cx="48876" cy="2407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09DF1A54-428F-F0F5-0285-AD010DFF376D}"/>
              </a:ext>
            </a:extLst>
          </p:cNvPr>
          <p:cNvCxnSpPr>
            <a:cxnSpLocks/>
          </p:cNvCxnSpPr>
          <p:nvPr/>
        </p:nvCxnSpPr>
        <p:spPr>
          <a:xfrm flipH="1">
            <a:off x="5411639" y="5689821"/>
            <a:ext cx="129217" cy="5392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8BB6C507-04B4-3631-FFA0-629126CAEB0E}"/>
              </a:ext>
            </a:extLst>
          </p:cNvPr>
          <p:cNvSpPr/>
          <p:nvPr/>
        </p:nvSpPr>
        <p:spPr>
          <a:xfrm>
            <a:off x="4317463" y="5771341"/>
            <a:ext cx="2379264" cy="254907"/>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シンチレーター</a:t>
            </a:r>
          </a:p>
        </p:txBody>
      </p:sp>
      <p:sp>
        <p:nvSpPr>
          <p:cNvPr id="20" name="テキスト ボックス 19">
            <a:extLst>
              <a:ext uri="{FF2B5EF4-FFF2-40B4-BE49-F238E27FC236}">
                <a16:creationId xmlns:a16="http://schemas.microsoft.com/office/drawing/2014/main" id="{FD14760A-41E4-BFF5-9D89-9F5A4A817F36}"/>
              </a:ext>
            </a:extLst>
          </p:cNvPr>
          <p:cNvSpPr txBox="1"/>
          <p:nvPr/>
        </p:nvSpPr>
        <p:spPr>
          <a:xfrm>
            <a:off x="5205492" y="3648452"/>
            <a:ext cx="968616" cy="307777"/>
          </a:xfrm>
          <a:prstGeom prst="rect">
            <a:avLst/>
          </a:prstGeom>
          <a:noFill/>
        </p:spPr>
        <p:txBody>
          <a:bodyPr wrap="square" rtlCol="0">
            <a:spAutoFit/>
          </a:bodyPr>
          <a:lstStyle/>
          <a:p>
            <a:r>
              <a:rPr kumimoji="1" lang="ja-JP" altLang="en-US" dirty="0">
                <a:solidFill>
                  <a:srgbClr val="FF0000"/>
                </a:solidFill>
              </a:rPr>
              <a:t>宇宙線</a:t>
            </a:r>
          </a:p>
        </p:txBody>
      </p:sp>
      <p:sp>
        <p:nvSpPr>
          <p:cNvPr id="4" name="スライド番号プレースホルダー 3">
            <a:extLst>
              <a:ext uri="{FF2B5EF4-FFF2-40B4-BE49-F238E27FC236}">
                <a16:creationId xmlns:a16="http://schemas.microsoft.com/office/drawing/2014/main" id="{B9B1C17B-ED05-BF5E-766E-2615F8EC64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10</a:t>
            </a:fld>
            <a:endParaRPr lang="ja-JP" altLang="en-US"/>
          </a:p>
        </p:txBody>
      </p:sp>
      <p:pic>
        <p:nvPicPr>
          <p:cNvPr id="25" name="図 24" descr="屋内, テーブル, 座る, 大きい が含まれている画像&#10;&#10;自動的に生成された説明">
            <a:extLst>
              <a:ext uri="{FF2B5EF4-FFF2-40B4-BE49-F238E27FC236}">
                <a16:creationId xmlns:a16="http://schemas.microsoft.com/office/drawing/2014/main" id="{D6683C8B-4411-DF23-B93F-7479E46A2195}"/>
              </a:ext>
            </a:extLst>
          </p:cNvPr>
          <p:cNvPicPr>
            <a:picLocks noChangeAspect="1"/>
          </p:cNvPicPr>
          <p:nvPr/>
        </p:nvPicPr>
        <p:blipFill>
          <a:blip r:embed="rId5"/>
          <a:stretch>
            <a:fillRect/>
          </a:stretch>
        </p:blipFill>
        <p:spPr>
          <a:xfrm>
            <a:off x="352856" y="3735745"/>
            <a:ext cx="3690546" cy="276791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BDB74A-E464-1E19-65EF-382429823642}"/>
              </a:ext>
            </a:extLst>
          </p:cNvPr>
          <p:cNvSpPr>
            <a:spLocks noGrp="1"/>
          </p:cNvSpPr>
          <p:nvPr>
            <p:ph type="title"/>
          </p:nvPr>
        </p:nvSpPr>
        <p:spPr>
          <a:xfrm>
            <a:off x="503830" y="204717"/>
            <a:ext cx="10515600" cy="830879"/>
          </a:xfrm>
        </p:spPr>
        <p:txBody>
          <a:bodyPr/>
          <a:lstStyle/>
          <a:p>
            <a:r>
              <a:rPr kumimoji="1" lang="ja-JP" altLang="en-US" dirty="0"/>
              <a:t>まとめ</a:t>
            </a:r>
          </a:p>
        </p:txBody>
      </p:sp>
      <mc:AlternateContent xmlns:mc="http://schemas.openxmlformats.org/markup-compatibility/2006" xmlns:a14="http://schemas.microsoft.com/office/drawing/2010/main">
        <mc:Choice Requires="a14">
          <p:sp>
            <p:nvSpPr>
              <p:cNvPr id="3" name="テキスト プレースホルダー 2">
                <a:extLst>
                  <a:ext uri="{FF2B5EF4-FFF2-40B4-BE49-F238E27FC236}">
                    <a16:creationId xmlns:a16="http://schemas.microsoft.com/office/drawing/2014/main" id="{F220A500-F5F7-40A1-480F-02EBE6D347B5}"/>
                  </a:ext>
                </a:extLst>
              </p:cNvPr>
              <p:cNvSpPr>
                <a:spLocks noGrp="1"/>
              </p:cNvSpPr>
              <p:nvPr>
                <p:ph type="body" idx="1"/>
              </p:nvPr>
            </p:nvSpPr>
            <p:spPr>
              <a:xfrm>
                <a:off x="271817" y="1035596"/>
                <a:ext cx="11376546" cy="5822404"/>
              </a:xfrm>
            </p:spPr>
            <p:txBody>
              <a:bodyPr>
                <a:normAutofit/>
              </a:bodyPr>
              <a:lstStyle/>
              <a:p>
                <a:pPr>
                  <a:lnSpc>
                    <a:spcPct val="120000"/>
                  </a:lnSpc>
                </a:pPr>
                <a:r>
                  <a:rPr kumimoji="1" lang="en-US" altLang="ja-JP" dirty="0"/>
                  <a:t>E73</a:t>
                </a:r>
                <a:r>
                  <a:rPr kumimoji="1" lang="ja-JP" altLang="en-US" dirty="0"/>
                  <a:t>実験は</a:t>
                </a:r>
                <a14:m>
                  <m:oMath xmlns:m="http://schemas.openxmlformats.org/officeDocument/2006/math">
                    <m:r>
                      <a:rPr lang="en-US" altLang="ja-JP" b="0" i="1" smtClean="0">
                        <a:latin typeface="Cambria Math" panose="02040503050406030204" pitchFamily="18" charset="0"/>
                      </a:rPr>
                      <m:t>(</m:t>
                    </m:r>
                    <m:sSup>
                      <m:sSupPr>
                        <m:ctrlPr>
                          <a:rPr lang="en-US" altLang="ja-JP" i="1" dirty="0">
                            <a:latin typeface="Cambria Math" panose="02040503050406030204" pitchFamily="18" charset="0"/>
                          </a:rPr>
                        </m:ctrlPr>
                      </m:sSupPr>
                      <m:e>
                        <m:r>
                          <a:rPr lang="en-US" altLang="ja-JP" i="1" dirty="0">
                            <a:latin typeface="Cambria Math" panose="02040503050406030204" pitchFamily="18" charset="0"/>
                          </a:rPr>
                          <m:t>𝐾</m:t>
                        </m:r>
                      </m:e>
                      <m:sup>
                        <m:r>
                          <a:rPr lang="en-US" altLang="ja-JP" i="1" dirty="0">
                            <a:latin typeface="Cambria Math" panose="02040503050406030204" pitchFamily="18" charset="0"/>
                          </a:rPr>
                          <m:t>−</m:t>
                        </m:r>
                      </m:sup>
                    </m:sSup>
                    <m:r>
                      <a:rPr lang="en-US" altLang="ja-JP" b="0" i="1" dirty="0" smtClean="0">
                        <a:latin typeface="Cambria Math" panose="02040503050406030204" pitchFamily="18" charset="0"/>
                      </a:rPr>
                      <m:t>,</m:t>
                    </m:r>
                    <m:sSup>
                      <m:sSupPr>
                        <m:ctrlPr>
                          <a:rPr lang="ja-JP" altLang="en-US" i="1" dirty="0">
                            <a:latin typeface="Cambria Math" panose="02040503050406030204" pitchFamily="18" charset="0"/>
                          </a:rPr>
                        </m:ctrlPr>
                      </m:sSupPr>
                      <m:e>
                        <m:r>
                          <a:rPr lang="en-US" altLang="ja-JP" i="1" dirty="0">
                            <a:latin typeface="Cambria Math" panose="02040503050406030204" pitchFamily="18" charset="0"/>
                          </a:rPr>
                          <m:t>𝜋</m:t>
                        </m:r>
                      </m:e>
                      <m:sup>
                        <m:r>
                          <a:rPr lang="en-US" altLang="ja-JP" i="1" dirty="0">
                            <a:latin typeface="Cambria Math" panose="02040503050406030204" pitchFamily="18" charset="0"/>
                          </a:rPr>
                          <m:t>0</m:t>
                        </m:r>
                      </m:sup>
                    </m:sSup>
                    <m:r>
                      <a:rPr lang="en-US" altLang="ja-JP" b="0" i="1" smtClean="0">
                        <a:latin typeface="Cambria Math" panose="02040503050406030204" pitchFamily="18" charset="0"/>
                      </a:rPr>
                      <m:t>)</m:t>
                    </m:r>
                  </m:oMath>
                </a14:m>
                <a:r>
                  <a:rPr kumimoji="1" lang="ja-JP" altLang="en-US" dirty="0"/>
                  <a:t>を使い、ハイパートライトンの寿命を直接測定することを目的とした実験である</a:t>
                </a:r>
                <a:endParaRPr kumimoji="1" lang="en-US" altLang="ja-JP" dirty="0"/>
              </a:p>
              <a:p>
                <a:pPr lvl="1">
                  <a:lnSpc>
                    <a:spcPct val="120000"/>
                  </a:lnSpc>
                </a:pPr>
                <a14:m>
                  <m:oMath xmlns:m="http://schemas.openxmlformats.org/officeDocument/2006/math">
                    <m:sPre>
                      <m:sPrePr>
                        <m:ctrlPr>
                          <a:rPr lang="ja-JP" altLang="en-US" i="1">
                            <a:latin typeface="Cambria Math" panose="02040503050406030204" pitchFamily="18" charset="0"/>
                          </a:rPr>
                        </m:ctrlPr>
                      </m:sPrePr>
                      <m:sub>
                        <m:r>
                          <m:rPr>
                            <m:sty m:val="p"/>
                          </m:rPr>
                          <a:rPr lang="en-US" altLang="ja-JP" i="1">
                            <a:latin typeface="Cambria Math" panose="02040503050406030204" pitchFamily="18" charset="0"/>
                          </a:rPr>
                          <m:t>Λ</m:t>
                        </m:r>
                      </m:sub>
                      <m:sup>
                        <m:r>
                          <a:rPr lang="en-US" altLang="ja-JP" i="1">
                            <a:latin typeface="Cambria Math" panose="02040503050406030204" pitchFamily="18" charset="0"/>
                          </a:rPr>
                          <m:t>3</m:t>
                        </m:r>
                      </m:sup>
                      <m:e>
                        <m:r>
                          <m:rPr>
                            <m:sty m:val="p"/>
                          </m:rPr>
                          <a:rPr lang="en-US" altLang="ja-JP" i="1">
                            <a:latin typeface="Cambria Math" panose="02040503050406030204" pitchFamily="18" charset="0"/>
                          </a:rPr>
                          <m:t>H</m:t>
                        </m:r>
                      </m:e>
                    </m:sPre>
                  </m:oMath>
                </a14:m>
                <a:r>
                  <a:rPr kumimoji="1" lang="ja-JP" altLang="en-US" dirty="0"/>
                  <a:t>生成は確認済み→講演番号</a:t>
                </a:r>
                <a:r>
                  <a:rPr lang="en-US" altLang="ja-JP" dirty="0"/>
                  <a:t>22pU1-6</a:t>
                </a:r>
                <a:endParaRPr kumimoji="1" lang="en-US" altLang="ja-JP" dirty="0"/>
              </a:p>
              <a:p>
                <a:pPr lvl="1">
                  <a:lnSpc>
                    <a:spcPct val="120000"/>
                  </a:lnSpc>
                </a:pPr>
                <a14:m>
                  <m:oMath xmlns:m="http://schemas.openxmlformats.org/officeDocument/2006/math">
                    <m:sPre>
                      <m:sPrePr>
                        <m:ctrlPr>
                          <a:rPr lang="ja-JP" altLang="en-US" i="1" smtClean="0">
                            <a:latin typeface="Cambria Math" panose="02040503050406030204" pitchFamily="18" charset="0"/>
                          </a:rPr>
                        </m:ctrlPr>
                      </m:sPrePr>
                      <m:sub>
                        <m:r>
                          <m:rPr>
                            <m:sty m:val="p"/>
                          </m:rPr>
                          <a:rPr lang="en-US" altLang="ja-JP" i="1">
                            <a:latin typeface="Cambria Math" panose="02040503050406030204" pitchFamily="18" charset="0"/>
                          </a:rPr>
                          <m:t>Λ</m:t>
                        </m:r>
                      </m:sub>
                      <m:sup>
                        <m:r>
                          <a:rPr lang="en-US" altLang="ja-JP" b="0" i="1" smtClean="0">
                            <a:latin typeface="Cambria Math" panose="02040503050406030204" pitchFamily="18" charset="0"/>
                          </a:rPr>
                          <m:t>4</m:t>
                        </m:r>
                      </m:sup>
                      <m:e>
                        <m:r>
                          <m:rPr>
                            <m:sty m:val="p"/>
                          </m:rPr>
                          <a:rPr lang="en-US" altLang="ja-JP" i="1">
                            <a:latin typeface="Cambria Math" panose="02040503050406030204" pitchFamily="18" charset="0"/>
                          </a:rPr>
                          <m:t>H</m:t>
                        </m:r>
                      </m:e>
                    </m:sPre>
                    <m:r>
                      <a:rPr lang="en-US" altLang="ja-JP" i="1">
                        <a:latin typeface="Cambria Math" panose="02040503050406030204" pitchFamily="18" charset="0"/>
                      </a:rPr>
                      <m:t> </m:t>
                    </m:r>
                  </m:oMath>
                </a14:m>
                <a:r>
                  <a:rPr kumimoji="1" lang="ja-JP" altLang="en-US" dirty="0"/>
                  <a:t>の寿命測定からわれわれの方法で寿命測定が可能であることを確認　</a:t>
                </a:r>
                <a:endParaRPr kumimoji="1" lang="en-US" altLang="ja-JP" dirty="0"/>
              </a:p>
              <a:p>
                <a:pPr>
                  <a:lnSpc>
                    <a:spcPct val="120000"/>
                  </a:lnSpc>
                </a:pPr>
                <a:r>
                  <a:rPr kumimoji="1" lang="ja-JP" altLang="en-US" dirty="0"/>
                  <a:t>立体角増加のためカロリメーターの増設を実行中</a:t>
                </a:r>
                <a:endParaRPr kumimoji="1" lang="en-US" altLang="ja-JP" dirty="0"/>
              </a:p>
              <a:p>
                <a:pPr lvl="1">
                  <a:lnSpc>
                    <a:spcPct val="120000"/>
                  </a:lnSpc>
                </a:pPr>
                <a:r>
                  <a:rPr kumimoji="1" lang="ja-JP" altLang="en-US" dirty="0"/>
                  <a:t>ビーム実験によって接合方法を決定：オプティカルグリース</a:t>
                </a:r>
                <a:endParaRPr kumimoji="1" lang="en-US" altLang="ja-JP" dirty="0"/>
              </a:p>
              <a:p>
                <a:pPr lvl="1">
                  <a:lnSpc>
                    <a:spcPct val="120000"/>
                  </a:lnSpc>
                </a:pPr>
                <a:r>
                  <a:rPr kumimoji="1" lang="ja-JP" altLang="en-US" dirty="0"/>
                  <a:t>鉛ガラスモジュール個々の性能を確認しながら</a:t>
                </a:r>
                <a:br>
                  <a:rPr kumimoji="1" lang="en-US" altLang="ja-JP" dirty="0"/>
                </a:br>
                <a:r>
                  <a:rPr kumimoji="1" lang="en-US" altLang="ja-JP" dirty="0"/>
                  <a:t>E73</a:t>
                </a:r>
                <a:r>
                  <a:rPr kumimoji="1" lang="ja-JP" altLang="en-US" dirty="0"/>
                  <a:t>前方カロリーメータを現在建設中</a:t>
                </a:r>
                <a:endParaRPr kumimoji="1" lang="en-US" altLang="ja-JP" dirty="0"/>
              </a:p>
              <a:p>
                <a:pPr lvl="1">
                  <a:lnSpc>
                    <a:spcPct val="120000"/>
                  </a:lnSpc>
                </a:pPr>
                <a:r>
                  <a:rPr kumimoji="1" lang="en-US" altLang="ja-JP" dirty="0"/>
                  <a:t>4</a:t>
                </a:r>
                <a:r>
                  <a:rPr kumimoji="1" lang="ja-JP" altLang="en-US" dirty="0"/>
                  <a:t>月末までに建設完了予定</a:t>
                </a:r>
                <a:endParaRPr kumimoji="1" lang="en-US" altLang="ja-JP" dirty="0"/>
              </a:p>
              <a:p>
                <a:pPr lvl="1">
                  <a:lnSpc>
                    <a:spcPct val="120000"/>
                  </a:lnSpc>
                </a:pPr>
                <a:r>
                  <a:rPr kumimoji="1" lang="ja-JP" altLang="en-US" dirty="0"/>
                  <a:t>組み上がり次第、実際のビームを使い、</a:t>
                </a:r>
                <a:br>
                  <a:rPr kumimoji="1" lang="en-US" altLang="ja-JP" dirty="0"/>
                </a:br>
                <a:r>
                  <a:rPr kumimoji="1" lang="ja-JP" altLang="en-US" dirty="0"/>
                  <a:t>分解能等を確認したい</a:t>
                </a:r>
                <a:endParaRPr kumimoji="1" lang="en-US" altLang="ja-JP" dirty="0"/>
              </a:p>
              <a:p>
                <a:pPr>
                  <a:lnSpc>
                    <a:spcPct val="120000"/>
                  </a:lnSpc>
                </a:pPr>
                <a:endParaRPr kumimoji="1" lang="ja-JP" altLang="en-US" dirty="0"/>
              </a:p>
            </p:txBody>
          </p:sp>
        </mc:Choice>
        <mc:Fallback xmlns="">
          <p:sp>
            <p:nvSpPr>
              <p:cNvPr id="3" name="テキスト プレースホルダー 2">
                <a:extLst>
                  <a:ext uri="{FF2B5EF4-FFF2-40B4-BE49-F238E27FC236}">
                    <a16:creationId xmlns:a16="http://schemas.microsoft.com/office/drawing/2014/main" id="{F220A500-F5F7-40A1-480F-02EBE6D347B5}"/>
                  </a:ext>
                </a:extLst>
              </p:cNvPr>
              <p:cNvSpPr>
                <a:spLocks noGrp="1" noRot="1" noChangeAspect="1" noMove="1" noResize="1" noEditPoints="1" noAdjustHandles="1" noChangeArrowheads="1" noChangeShapeType="1" noTextEdit="1"/>
              </p:cNvSpPr>
              <p:nvPr>
                <p:ph type="body" idx="1"/>
              </p:nvPr>
            </p:nvSpPr>
            <p:spPr>
              <a:xfrm>
                <a:off x="271817" y="1035596"/>
                <a:ext cx="11376546" cy="5822404"/>
              </a:xfrm>
              <a:blipFill>
                <a:blip r:embed="rId4"/>
                <a:stretch>
                  <a:fillRect b="-1152"/>
                </a:stretch>
              </a:blipFill>
            </p:spPr>
            <p:txBody>
              <a:bodyPr/>
              <a:lstStyle/>
              <a:p>
                <a:r>
                  <a:rPr lang="ja-JP" altLang="en-US">
                    <a:noFill/>
                  </a:rPr>
                  <a:t> </a:t>
                </a:r>
              </a:p>
            </p:txBody>
          </p:sp>
        </mc:Fallback>
      </mc:AlternateContent>
      <p:pic>
        <p:nvPicPr>
          <p:cNvPr id="5" name="図 4" descr="屋内, 座る, テーブル, カウンター が含まれている画像&#10;&#10;自動的に生成された説明">
            <a:extLst>
              <a:ext uri="{FF2B5EF4-FFF2-40B4-BE49-F238E27FC236}">
                <a16:creationId xmlns:a16="http://schemas.microsoft.com/office/drawing/2014/main" id="{253BD997-A323-2473-C7DA-8B89534A96E2}"/>
              </a:ext>
            </a:extLst>
          </p:cNvPr>
          <p:cNvPicPr>
            <a:picLocks noChangeAspect="1"/>
          </p:cNvPicPr>
          <p:nvPr/>
        </p:nvPicPr>
        <p:blipFill>
          <a:blip r:embed="rId5"/>
          <a:stretch>
            <a:fillRect/>
          </a:stretch>
        </p:blipFill>
        <p:spPr>
          <a:xfrm>
            <a:off x="9633686" y="3483174"/>
            <a:ext cx="2453878" cy="3271837"/>
          </a:xfrm>
          <a:prstGeom prst="rect">
            <a:avLst/>
          </a:prstGeom>
        </p:spPr>
      </p:pic>
      <p:sp>
        <p:nvSpPr>
          <p:cNvPr id="4" name="スライド番号プレースホルダー 3">
            <a:extLst>
              <a:ext uri="{FF2B5EF4-FFF2-40B4-BE49-F238E27FC236}">
                <a16:creationId xmlns:a16="http://schemas.microsoft.com/office/drawing/2014/main" id="{540A3C52-E595-BB50-B0A9-023B2B7AB2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11</a:t>
            </a:fld>
            <a:endParaRPr lang="ja-JP" altLang="en-US"/>
          </a:p>
        </p:txBody>
      </p:sp>
    </p:spTree>
    <p:extLst>
      <p:ext uri="{BB962C8B-B14F-4D97-AF65-F5344CB8AC3E}">
        <p14:creationId xmlns:p14="http://schemas.microsoft.com/office/powerpoint/2010/main" val="3426330801"/>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0B8E6D-43D5-2C66-7F86-00FF2D8D9E47}"/>
              </a:ext>
            </a:extLst>
          </p:cNvPr>
          <p:cNvSpPr>
            <a:spLocks noGrp="1"/>
          </p:cNvSpPr>
          <p:nvPr>
            <p:ph type="title"/>
          </p:nvPr>
        </p:nvSpPr>
        <p:spPr/>
        <p:txBody>
          <a:bodyPr/>
          <a:lstStyle/>
          <a:p>
            <a:r>
              <a:rPr kumimoji="1" lang="ja-JP" altLang="en-US" dirty="0"/>
              <a:t>バックアップ</a:t>
            </a:r>
          </a:p>
        </p:txBody>
      </p:sp>
      <p:sp>
        <p:nvSpPr>
          <p:cNvPr id="3" name="テキスト プレースホルダー 2">
            <a:extLst>
              <a:ext uri="{FF2B5EF4-FFF2-40B4-BE49-F238E27FC236}">
                <a16:creationId xmlns:a16="http://schemas.microsoft.com/office/drawing/2014/main" id="{5C985424-69B9-BB3B-1176-840EB6E2A9C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CA1C1C1-BE94-FDD9-5F14-3A866390CE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12</a:t>
            </a:fld>
            <a:endParaRPr lang="ja-JP" altLang="en-US"/>
          </a:p>
        </p:txBody>
      </p:sp>
    </p:spTree>
    <p:extLst>
      <p:ext uri="{BB962C8B-B14F-4D97-AF65-F5344CB8AC3E}">
        <p14:creationId xmlns:p14="http://schemas.microsoft.com/office/powerpoint/2010/main" val="1782940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D27DF8-674B-DA6A-1FBF-68A43B4A533E}"/>
              </a:ext>
            </a:extLst>
          </p:cNvPr>
          <p:cNvSpPr>
            <a:spLocks noGrp="1"/>
          </p:cNvSpPr>
          <p:nvPr>
            <p:ph type="title"/>
          </p:nvPr>
        </p:nvSpPr>
        <p:spPr/>
        <p:txBody>
          <a:bodyPr/>
          <a:lstStyle/>
          <a:p>
            <a:r>
              <a:rPr kumimoji="1" lang="en-US" altLang="ja-JP" dirty="0"/>
              <a:t>Momentum</a:t>
            </a:r>
            <a:r>
              <a:rPr kumimoji="1" lang="ja-JP" altLang="en-US" dirty="0"/>
              <a:t> </a:t>
            </a:r>
            <a:r>
              <a:rPr kumimoji="1" lang="en-US" altLang="ja-JP" dirty="0"/>
              <a:t>transfer</a:t>
            </a:r>
            <a:endParaRPr kumimoji="1" lang="ja-JP" altLang="en-US" dirty="0"/>
          </a:p>
        </p:txBody>
      </p:sp>
      <p:sp>
        <p:nvSpPr>
          <p:cNvPr id="3" name="テキスト プレースホルダー 2">
            <a:extLst>
              <a:ext uri="{FF2B5EF4-FFF2-40B4-BE49-F238E27FC236}">
                <a16:creationId xmlns:a16="http://schemas.microsoft.com/office/drawing/2014/main" id="{937C531B-8808-C6EA-35AA-F2ED7F9652B0}"/>
              </a:ext>
            </a:extLst>
          </p:cNvPr>
          <p:cNvSpPr>
            <a:spLocks noGrp="1"/>
          </p:cNvSpPr>
          <p:nvPr>
            <p:ph type="body" idx="1"/>
          </p:nvPr>
        </p:nvSpPr>
        <p:spPr/>
        <p:txBody>
          <a:bodyPr/>
          <a:lstStyle/>
          <a:p>
            <a:endParaRPr kumimoji="1" lang="ja-JP" altLang="en-US" dirty="0"/>
          </a:p>
        </p:txBody>
      </p:sp>
      <p:pic>
        <p:nvPicPr>
          <p:cNvPr id="5" name="図 4" descr="グラフ&#10;&#10;自動的に生成された説明">
            <a:extLst>
              <a:ext uri="{FF2B5EF4-FFF2-40B4-BE49-F238E27FC236}">
                <a16:creationId xmlns:a16="http://schemas.microsoft.com/office/drawing/2014/main" id="{12D10C82-CC0B-CACB-0AEC-9977842AE514}"/>
              </a:ext>
            </a:extLst>
          </p:cNvPr>
          <p:cNvPicPr>
            <a:picLocks noChangeAspect="1"/>
          </p:cNvPicPr>
          <p:nvPr/>
        </p:nvPicPr>
        <p:blipFill>
          <a:blip r:embed="rId3"/>
          <a:stretch>
            <a:fillRect/>
          </a:stretch>
        </p:blipFill>
        <p:spPr>
          <a:xfrm>
            <a:off x="5144532" y="2098989"/>
            <a:ext cx="6039284" cy="4507996"/>
          </a:xfrm>
          <a:prstGeom prst="rect">
            <a:avLst/>
          </a:prstGeom>
        </p:spPr>
      </p:pic>
      <p:sp>
        <p:nvSpPr>
          <p:cNvPr id="4" name="スライド番号プレースホルダー 3">
            <a:extLst>
              <a:ext uri="{FF2B5EF4-FFF2-40B4-BE49-F238E27FC236}">
                <a16:creationId xmlns:a16="http://schemas.microsoft.com/office/drawing/2014/main" id="{9563B9AD-7C82-303D-E1B5-DB54BB454D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13</a:t>
            </a:fld>
            <a:endParaRPr lang="ja-JP" altLang="en-US"/>
          </a:p>
        </p:txBody>
      </p:sp>
    </p:spTree>
    <p:extLst>
      <p:ext uri="{BB962C8B-B14F-4D97-AF65-F5344CB8AC3E}">
        <p14:creationId xmlns:p14="http://schemas.microsoft.com/office/powerpoint/2010/main" val="1320214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CB64C4-562B-4BE1-5591-1B8557E6C04E}"/>
              </a:ext>
            </a:extLst>
          </p:cNvPr>
          <p:cNvSpPr>
            <a:spLocks noGrp="1"/>
          </p:cNvSpPr>
          <p:nvPr>
            <p:ph type="title"/>
          </p:nvPr>
        </p:nvSpPr>
        <p:spPr/>
        <p:txBody>
          <a:bodyPr/>
          <a:lstStyle/>
          <a:p>
            <a:r>
              <a:rPr kumimoji="1" lang="en-US" altLang="ja-JP" dirty="0" err="1"/>
              <a:t>LeadGlass</a:t>
            </a:r>
            <a:r>
              <a:rPr kumimoji="1" lang="ja-JP" altLang="en-US" dirty="0"/>
              <a:t>シミュレーション</a:t>
            </a:r>
          </a:p>
        </p:txBody>
      </p:sp>
      <p:sp>
        <p:nvSpPr>
          <p:cNvPr id="3" name="テキスト プレースホルダー 2">
            <a:extLst>
              <a:ext uri="{FF2B5EF4-FFF2-40B4-BE49-F238E27FC236}">
                <a16:creationId xmlns:a16="http://schemas.microsoft.com/office/drawing/2014/main" id="{095CF651-A6A9-1723-0F92-155AD49D9837}"/>
              </a:ext>
            </a:extLst>
          </p:cNvPr>
          <p:cNvSpPr>
            <a:spLocks noGrp="1"/>
          </p:cNvSpPr>
          <p:nvPr>
            <p:ph type="body" idx="1"/>
          </p:nvPr>
        </p:nvSpPr>
        <p:spPr/>
        <p:txBody>
          <a:bodyPr/>
          <a:lstStyle/>
          <a:p>
            <a:endParaRPr kumimoji="1" lang="ja-JP" altLang="en-US" dirty="0"/>
          </a:p>
        </p:txBody>
      </p:sp>
      <p:pic>
        <p:nvPicPr>
          <p:cNvPr id="4" name="図 3" descr="グラフ, 折れ線グラフ&#10;&#10;自動的に生成された説明">
            <a:extLst>
              <a:ext uri="{FF2B5EF4-FFF2-40B4-BE49-F238E27FC236}">
                <a16:creationId xmlns:a16="http://schemas.microsoft.com/office/drawing/2014/main" id="{8811FC19-FF9E-CF05-DFB0-77DB8D7F66A6}"/>
              </a:ext>
            </a:extLst>
          </p:cNvPr>
          <p:cNvPicPr>
            <a:picLocks noChangeAspect="1"/>
          </p:cNvPicPr>
          <p:nvPr/>
        </p:nvPicPr>
        <p:blipFill>
          <a:blip r:embed="rId4"/>
          <a:stretch>
            <a:fillRect/>
          </a:stretch>
        </p:blipFill>
        <p:spPr>
          <a:xfrm>
            <a:off x="7374860" y="2399101"/>
            <a:ext cx="3978940" cy="3867555"/>
          </a:xfrm>
          <a:prstGeom prst="rect">
            <a:avLst/>
          </a:prstGeom>
        </p:spPr>
      </p:pic>
      <p:sp>
        <p:nvSpPr>
          <p:cNvPr id="5" name="スライド番号プレースホルダー 4">
            <a:extLst>
              <a:ext uri="{FF2B5EF4-FFF2-40B4-BE49-F238E27FC236}">
                <a16:creationId xmlns:a16="http://schemas.microsoft.com/office/drawing/2014/main" id="{A8D95636-E299-CC6F-39DD-41C6745D68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14</a:t>
            </a:fld>
            <a:endParaRPr lang="ja-JP" altLang="en-US"/>
          </a:p>
        </p:txBody>
      </p:sp>
    </p:spTree>
    <p:extLst>
      <p:ext uri="{BB962C8B-B14F-4D97-AF65-F5344CB8AC3E}">
        <p14:creationId xmlns:p14="http://schemas.microsoft.com/office/powerpoint/2010/main" val="2620205430"/>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DE75CA-D50E-14E1-F478-CEDEAA399909}"/>
              </a:ext>
            </a:extLst>
          </p:cNvPr>
          <p:cNvSpPr>
            <a:spLocks noGrp="1"/>
          </p:cNvSpPr>
          <p:nvPr>
            <p:ph type="title"/>
          </p:nvPr>
        </p:nvSpPr>
        <p:spPr/>
        <p:txBody>
          <a:bodyPr/>
          <a:lstStyle/>
          <a:p>
            <a:r>
              <a:rPr kumimoji="1" lang="ja-JP" altLang="en-US" dirty="0"/>
              <a:t>鉛フッ素放射線耐性</a:t>
            </a:r>
          </a:p>
        </p:txBody>
      </p:sp>
      <p:sp>
        <p:nvSpPr>
          <p:cNvPr id="3" name="テキスト プレースホルダー 2">
            <a:extLst>
              <a:ext uri="{FF2B5EF4-FFF2-40B4-BE49-F238E27FC236}">
                <a16:creationId xmlns:a16="http://schemas.microsoft.com/office/drawing/2014/main" id="{85A7CB19-D57A-F9B1-DCD5-402ADA2E5B7C}"/>
              </a:ext>
            </a:extLst>
          </p:cNvPr>
          <p:cNvSpPr>
            <a:spLocks noGrp="1"/>
          </p:cNvSpPr>
          <p:nvPr>
            <p:ph type="body" idx="1"/>
          </p:nvPr>
        </p:nvSpPr>
        <p:spPr/>
        <p:txBody>
          <a:bodyPr/>
          <a:lstStyle/>
          <a:p>
            <a:endParaRPr kumimoji="1" lang="ja-JP" altLang="en-US" dirty="0"/>
          </a:p>
        </p:txBody>
      </p:sp>
      <p:pic>
        <p:nvPicPr>
          <p:cNvPr id="6" name="図 5" descr="ダイアグラム&#10;&#10;自動的に生成された説明">
            <a:extLst>
              <a:ext uri="{FF2B5EF4-FFF2-40B4-BE49-F238E27FC236}">
                <a16:creationId xmlns:a16="http://schemas.microsoft.com/office/drawing/2014/main" id="{CAC0D1BB-0638-8423-A1FE-19BFC0C3DB18}"/>
              </a:ext>
            </a:extLst>
          </p:cNvPr>
          <p:cNvPicPr>
            <a:picLocks noChangeAspect="1"/>
          </p:cNvPicPr>
          <p:nvPr/>
        </p:nvPicPr>
        <p:blipFill>
          <a:blip r:embed="rId3"/>
          <a:stretch>
            <a:fillRect/>
          </a:stretch>
        </p:blipFill>
        <p:spPr>
          <a:xfrm>
            <a:off x="732692" y="2679652"/>
            <a:ext cx="6720839" cy="3429000"/>
          </a:xfrm>
          <a:prstGeom prst="rect">
            <a:avLst/>
          </a:prstGeom>
        </p:spPr>
      </p:pic>
      <p:sp>
        <p:nvSpPr>
          <p:cNvPr id="7" name="スライド番号プレースホルダー 6">
            <a:extLst>
              <a:ext uri="{FF2B5EF4-FFF2-40B4-BE49-F238E27FC236}">
                <a16:creationId xmlns:a16="http://schemas.microsoft.com/office/drawing/2014/main" id="{52C62A5C-A040-8747-EFD7-6C22326F73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15</a:t>
            </a:fld>
            <a:endParaRPr lang="ja-JP" altLang="en-US"/>
          </a:p>
        </p:txBody>
      </p:sp>
    </p:spTree>
    <p:extLst>
      <p:ext uri="{BB962C8B-B14F-4D97-AF65-F5344CB8AC3E}">
        <p14:creationId xmlns:p14="http://schemas.microsoft.com/office/powerpoint/2010/main" val="3461176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A8F40619-99A1-0A67-6AB2-829C7567B2E4}"/>
                  </a:ext>
                </a:extLst>
              </p:cNvPr>
              <p:cNvSpPr>
                <a:spLocks noGrp="1"/>
              </p:cNvSpPr>
              <p:nvPr>
                <p:ph type="title"/>
              </p:nvPr>
            </p:nvSpPr>
            <p:spPr/>
            <p:txBody>
              <a:bodyPr/>
              <a:lstStyle/>
              <a:p>
                <a14:m>
                  <m:oMath xmlns:m="http://schemas.openxmlformats.org/officeDocument/2006/math">
                    <m:sPre>
                      <m:sPrePr>
                        <m:ctrlPr>
                          <a:rPr kumimoji="1" lang="en-US" altLang="ja-JP" i="1" smtClean="0">
                            <a:latin typeface="Cambria Math" panose="02040503050406030204" pitchFamily="18" charset="0"/>
                          </a:rPr>
                        </m:ctrlPr>
                      </m:sPrePr>
                      <m:sub>
                        <m:r>
                          <m:rPr>
                            <m:sty m:val="p"/>
                          </m:rPr>
                          <a:rPr kumimoji="1" lang="en-US" altLang="ja-JP" i="1">
                            <a:latin typeface="Cambria Math" panose="02040503050406030204" pitchFamily="18" charset="0"/>
                          </a:rPr>
                          <m:t>Λ</m:t>
                        </m:r>
                      </m:sub>
                      <m:sup>
                        <m:r>
                          <a:rPr lang="en-US" altLang="ja-JP" b="0" i="1" smtClean="0">
                            <a:latin typeface="Cambria Math" panose="02040503050406030204" pitchFamily="18" charset="0"/>
                          </a:rPr>
                          <m:t>3</m:t>
                        </m:r>
                      </m:sup>
                      <m:e>
                        <m:r>
                          <a:rPr lang="en-US" altLang="ja-JP" b="0" i="1" smtClean="0">
                            <a:latin typeface="Cambria Math" panose="02040503050406030204" pitchFamily="18" charset="0"/>
                          </a:rPr>
                          <m:t>𝐻</m:t>
                        </m:r>
                      </m:e>
                    </m:sPre>
                  </m:oMath>
                </a14:m>
                <a:r>
                  <a:rPr kumimoji="1" lang="ja-JP" altLang="en-US" dirty="0"/>
                  <a:t>ライフタイム</a:t>
                </a:r>
              </a:p>
            </p:txBody>
          </p:sp>
        </mc:Choice>
        <mc:Fallback xmlns="">
          <p:sp>
            <p:nvSpPr>
              <p:cNvPr id="2" name="タイトル 1">
                <a:extLst>
                  <a:ext uri="{FF2B5EF4-FFF2-40B4-BE49-F238E27FC236}">
                    <a16:creationId xmlns:a16="http://schemas.microsoft.com/office/drawing/2014/main" id="{A8F40619-99A1-0A67-6AB2-829C7567B2E4}"/>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ja-JP" altLang="en-US">
                    <a:noFill/>
                  </a:rPr>
                  <a:t> </a:t>
                </a:r>
              </a:p>
            </p:txBody>
          </p:sp>
        </mc:Fallback>
      </mc:AlternateContent>
      <p:sp>
        <p:nvSpPr>
          <p:cNvPr id="3" name="テキスト プレースホルダー 2">
            <a:extLst>
              <a:ext uri="{FF2B5EF4-FFF2-40B4-BE49-F238E27FC236}">
                <a16:creationId xmlns:a16="http://schemas.microsoft.com/office/drawing/2014/main" id="{374A400B-2702-6A30-0639-55D8B848FB2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F89D800-9F77-E5BD-DB1A-D492AD130E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16</a:t>
            </a:fld>
            <a:endParaRPr lang="ja-JP" altLang="en-US"/>
          </a:p>
        </p:txBody>
      </p:sp>
      <p:pic>
        <p:nvPicPr>
          <p:cNvPr id="5" name="図 4" descr="タイムライン&#10;&#10;自動的に生成された説明">
            <a:extLst>
              <a:ext uri="{FF2B5EF4-FFF2-40B4-BE49-F238E27FC236}">
                <a16:creationId xmlns:a16="http://schemas.microsoft.com/office/drawing/2014/main" id="{4C636E52-EA36-E6E5-F41E-F9ED3AB0612D}"/>
              </a:ext>
            </a:extLst>
          </p:cNvPr>
          <p:cNvPicPr>
            <a:picLocks noChangeAspect="1"/>
          </p:cNvPicPr>
          <p:nvPr/>
        </p:nvPicPr>
        <p:blipFill>
          <a:blip r:embed="rId4"/>
          <a:stretch>
            <a:fillRect/>
          </a:stretch>
        </p:blipFill>
        <p:spPr>
          <a:xfrm>
            <a:off x="2653361" y="2258069"/>
            <a:ext cx="7328839" cy="3918894"/>
          </a:xfrm>
          <a:prstGeom prst="rect">
            <a:avLst/>
          </a:prstGeom>
        </p:spPr>
      </p:pic>
    </p:spTree>
    <p:extLst>
      <p:ext uri="{BB962C8B-B14F-4D97-AF65-F5344CB8AC3E}">
        <p14:creationId xmlns:p14="http://schemas.microsoft.com/office/powerpoint/2010/main" val="2906571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9BFD1-A96A-6A6F-61A6-F7B9C1AE04F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18BBEC33-68B7-B910-3C09-B239F883D28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7546F97-A80C-0D25-E8BD-2323E83173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17</a:t>
            </a:fld>
            <a:endParaRPr lang="ja-JP" altLang="en-US"/>
          </a:p>
        </p:txBody>
      </p:sp>
      <p:pic>
        <p:nvPicPr>
          <p:cNvPr id="6" name="図 5" descr="グラフィカル ユーザー インターフェイス&#10;&#10;自動的に生成された説明">
            <a:extLst>
              <a:ext uri="{FF2B5EF4-FFF2-40B4-BE49-F238E27FC236}">
                <a16:creationId xmlns:a16="http://schemas.microsoft.com/office/drawing/2014/main" id="{A7A269B1-C76C-834C-6BA2-8C5F935FEFC2}"/>
              </a:ext>
            </a:extLst>
          </p:cNvPr>
          <p:cNvPicPr>
            <a:picLocks noChangeAspect="1"/>
          </p:cNvPicPr>
          <p:nvPr/>
        </p:nvPicPr>
        <p:blipFill rotWithShape="1">
          <a:blip r:embed="rId3"/>
          <a:srcRect r="5176" b="5156"/>
          <a:stretch/>
        </p:blipFill>
        <p:spPr>
          <a:xfrm>
            <a:off x="597976" y="365124"/>
            <a:ext cx="10969183" cy="6171989"/>
          </a:xfrm>
          <a:prstGeom prst="rect">
            <a:avLst/>
          </a:prstGeom>
        </p:spPr>
      </p:pic>
    </p:spTree>
    <p:extLst>
      <p:ext uri="{BB962C8B-B14F-4D97-AF65-F5344CB8AC3E}">
        <p14:creationId xmlns:p14="http://schemas.microsoft.com/office/powerpoint/2010/main" val="391322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7B3606-5CBF-0695-9B2A-7D137CEC288D}"/>
              </a:ext>
            </a:extLst>
          </p:cNvPr>
          <p:cNvSpPr>
            <a:spLocks noGrp="1"/>
          </p:cNvSpPr>
          <p:nvPr>
            <p:ph type="title"/>
          </p:nvPr>
        </p:nvSpPr>
        <p:spPr/>
        <p:txBody>
          <a:bodyPr/>
          <a:lstStyle/>
          <a:p>
            <a:r>
              <a:rPr kumimoji="1" lang="ja-JP" altLang="en-US" dirty="0"/>
              <a:t>前方カロリメーターでのカット</a:t>
            </a:r>
          </a:p>
        </p:txBody>
      </p:sp>
      <p:sp>
        <p:nvSpPr>
          <p:cNvPr id="3" name="テキスト プレースホルダー 2">
            <a:extLst>
              <a:ext uri="{FF2B5EF4-FFF2-40B4-BE49-F238E27FC236}">
                <a16:creationId xmlns:a16="http://schemas.microsoft.com/office/drawing/2014/main" id="{650D1649-2CE0-21F4-9100-8A79CFED71AB}"/>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376F6B8-A50F-AC97-D633-E8A4F9CC5E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18</a:t>
            </a:fld>
            <a:endParaRPr lang="ja-JP" altLang="en-US"/>
          </a:p>
        </p:txBody>
      </p:sp>
      <p:pic>
        <p:nvPicPr>
          <p:cNvPr id="6" name="図 5" descr="グラフ, 散布図&#10;&#10;自動的に生成された説明">
            <a:extLst>
              <a:ext uri="{FF2B5EF4-FFF2-40B4-BE49-F238E27FC236}">
                <a16:creationId xmlns:a16="http://schemas.microsoft.com/office/drawing/2014/main" id="{876CD7E5-5E1C-06A7-84F2-67F159F59BE9}"/>
              </a:ext>
            </a:extLst>
          </p:cNvPr>
          <p:cNvPicPr>
            <a:picLocks noChangeAspect="1"/>
          </p:cNvPicPr>
          <p:nvPr/>
        </p:nvPicPr>
        <p:blipFill>
          <a:blip r:embed="rId3"/>
          <a:stretch>
            <a:fillRect/>
          </a:stretch>
        </p:blipFill>
        <p:spPr>
          <a:xfrm>
            <a:off x="2230945" y="1921876"/>
            <a:ext cx="7751255" cy="4936124"/>
          </a:xfrm>
          <a:prstGeom prst="rect">
            <a:avLst/>
          </a:prstGeom>
        </p:spPr>
      </p:pic>
    </p:spTree>
    <p:extLst>
      <p:ext uri="{BB962C8B-B14F-4D97-AF65-F5344CB8AC3E}">
        <p14:creationId xmlns:p14="http://schemas.microsoft.com/office/powerpoint/2010/main" val="1455501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59E6A4-1EBA-D226-94B9-0793CC424AE0}"/>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9CDDB20E-A6B7-5673-C385-8AA59EACE2F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BC78408-AB91-6425-63A5-BD35E94301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19</a:t>
            </a:fld>
            <a:endParaRPr lang="ja-JP" altLang="en-US"/>
          </a:p>
        </p:txBody>
      </p:sp>
      <p:pic>
        <p:nvPicPr>
          <p:cNvPr id="6" name="図 5">
            <a:extLst>
              <a:ext uri="{FF2B5EF4-FFF2-40B4-BE49-F238E27FC236}">
                <a16:creationId xmlns:a16="http://schemas.microsoft.com/office/drawing/2014/main" id="{719F13F4-40FA-10A8-41B8-F689E67F376C}"/>
              </a:ext>
            </a:extLst>
          </p:cNvPr>
          <p:cNvPicPr>
            <a:picLocks noChangeAspect="1"/>
          </p:cNvPicPr>
          <p:nvPr/>
        </p:nvPicPr>
        <p:blipFill rotWithShape="1">
          <a:blip r:embed="rId3"/>
          <a:srcRect t="-1" r="6312" b="-1311"/>
          <a:stretch/>
        </p:blipFill>
        <p:spPr>
          <a:xfrm>
            <a:off x="597921" y="209804"/>
            <a:ext cx="10996157" cy="6648196"/>
          </a:xfrm>
          <a:prstGeom prst="rect">
            <a:avLst/>
          </a:prstGeom>
        </p:spPr>
      </p:pic>
    </p:spTree>
    <p:extLst>
      <p:ext uri="{BB962C8B-B14F-4D97-AF65-F5344CB8AC3E}">
        <p14:creationId xmlns:p14="http://schemas.microsoft.com/office/powerpoint/2010/main" val="95638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ja-JP" dirty="0"/>
              <a:t>ハイパートライトン</a:t>
            </a:r>
            <a:endParaRPr dirty="0"/>
          </a:p>
        </p:txBody>
      </p:sp>
      <mc:AlternateContent xmlns:mc="http://schemas.openxmlformats.org/markup-compatibility/2006" xmlns:a14="http://schemas.microsoft.com/office/drawing/2010/main">
        <mc:Choice Requires="a14">
          <p:sp>
            <p:nvSpPr>
              <p:cNvPr id="91" name="Google Shape;91;p2"/>
              <p:cNvSpPr txBox="1">
                <a:spLocks noGrp="1"/>
              </p:cNvSpPr>
              <p:nvPr>
                <p:ph type="body" idx="1"/>
              </p:nvPr>
            </p:nvSpPr>
            <p:spPr>
              <a:xfrm>
                <a:off x="325315" y="1880230"/>
                <a:ext cx="11541369" cy="489497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50000"/>
                  </a:lnSpc>
                  <a:spcBef>
                    <a:spcPts val="0"/>
                  </a:spcBef>
                  <a:spcAft>
                    <a:spcPts val="0"/>
                  </a:spcAft>
                  <a:buClr>
                    <a:schemeClr val="dk1"/>
                  </a:buClr>
                  <a:buSzPts val="2800"/>
                  <a:buChar char="•"/>
                </a:pPr>
                <a:r>
                  <a:rPr lang="ja-JP" altLang="en-US" dirty="0"/>
                  <a:t>ハイパートライトン</a:t>
                </a:r>
                <a14:m>
                  <m:oMath xmlns:m="http://schemas.openxmlformats.org/officeDocument/2006/math">
                    <m:sPre>
                      <m:sPrePr>
                        <m:ctrlPr>
                          <a:rPr lang="ja-JP" altLang="en-US" i="1" smtClean="0">
                            <a:latin typeface="Cambria Math" panose="02040503050406030204" pitchFamily="18" charset="0"/>
                          </a:rPr>
                        </m:ctrlPr>
                      </m:sPrePr>
                      <m:sub>
                        <m:r>
                          <m:rPr>
                            <m:sty m:val="p"/>
                          </m:rPr>
                          <a:rPr lang="en-US" altLang="ja-JP" i="1">
                            <a:latin typeface="Cambria Math" panose="02040503050406030204" pitchFamily="18" charset="0"/>
                          </a:rPr>
                          <m:t>Λ</m:t>
                        </m:r>
                      </m:sub>
                      <m:sup>
                        <m:r>
                          <a:rPr lang="en-US" altLang="ja-JP" b="0" i="1" smtClean="0">
                            <a:latin typeface="Cambria Math" panose="02040503050406030204" pitchFamily="18" charset="0"/>
                          </a:rPr>
                          <m:t>3</m:t>
                        </m:r>
                      </m:sup>
                      <m:e>
                        <m:r>
                          <m:rPr>
                            <m:sty m:val="p"/>
                          </m:rPr>
                          <a:rPr lang="en-US" altLang="ja-JP" i="1" smtClean="0">
                            <a:latin typeface="Cambria Math" panose="02040503050406030204" pitchFamily="18" charset="0"/>
                          </a:rPr>
                          <m:t>H</m:t>
                        </m:r>
                      </m:e>
                    </m:sPre>
                  </m:oMath>
                </a14:m>
                <a:endParaRPr lang="en-US" altLang="ja-JP" dirty="0"/>
              </a:p>
              <a:p>
                <a:pPr marL="457200" lvl="1" indent="0">
                  <a:lnSpc>
                    <a:spcPct val="150000"/>
                  </a:lnSpc>
                  <a:spcBef>
                    <a:spcPts val="0"/>
                  </a:spcBef>
                  <a:buSzPts val="2800"/>
                  <a:buNone/>
                </a:pPr>
                <a:r>
                  <a:rPr lang="ja-JP" altLang="en-US" dirty="0"/>
                  <a:t>→最も軽いハイパー核、</a:t>
                </a:r>
                <a:r>
                  <a:rPr lang="en-US" altLang="ja-JP" dirty="0"/>
                  <a:t>Λ</a:t>
                </a:r>
                <a:r>
                  <a:rPr lang="ja-JP" altLang="en-US" dirty="0"/>
                  <a:t>と核子の相互作用のカギ</a:t>
                </a:r>
                <a:endParaRPr lang="ja-JP" altLang="en-US" dirty="0">
                  <a:solidFill>
                    <a:schemeClr val="tx1"/>
                  </a:solidFill>
                </a:endParaRPr>
              </a:p>
              <a:p>
                <a:pPr marL="228600" lvl="0" indent="-228600" algn="l" rtl="0">
                  <a:lnSpc>
                    <a:spcPct val="150000"/>
                  </a:lnSpc>
                  <a:spcBef>
                    <a:spcPts val="0"/>
                  </a:spcBef>
                  <a:spcAft>
                    <a:spcPts val="0"/>
                  </a:spcAft>
                  <a:buClr>
                    <a:schemeClr val="dk1"/>
                  </a:buClr>
                  <a:buSzPts val="2800"/>
                  <a:buChar char="•"/>
                </a:pPr>
                <a14:m>
                  <m:oMath xmlns:m="http://schemas.openxmlformats.org/officeDocument/2006/math">
                    <m:sPre>
                      <m:sPrePr>
                        <m:ctrlPr>
                          <a:rPr lang="ja-JP" altLang="en-US" i="1" smtClean="0">
                            <a:latin typeface="Cambria Math" panose="02040503050406030204" pitchFamily="18" charset="0"/>
                          </a:rPr>
                        </m:ctrlPr>
                      </m:sPrePr>
                      <m:sub>
                        <m:r>
                          <m:rPr>
                            <m:sty m:val="p"/>
                          </m:rPr>
                          <a:rPr lang="en-US" altLang="ja-JP" i="1">
                            <a:latin typeface="Cambria Math" panose="02040503050406030204" pitchFamily="18" charset="0"/>
                          </a:rPr>
                          <m:t>Λ</m:t>
                        </m:r>
                      </m:sub>
                      <m:sup>
                        <m:r>
                          <a:rPr lang="en-US" altLang="ja-JP" b="0" i="1" smtClean="0">
                            <a:latin typeface="Cambria Math" panose="02040503050406030204" pitchFamily="18" charset="0"/>
                          </a:rPr>
                          <m:t>3</m:t>
                        </m:r>
                      </m:sup>
                      <m:e>
                        <m:r>
                          <m:rPr>
                            <m:sty m:val="p"/>
                          </m:rPr>
                          <a:rPr lang="en-US" altLang="ja-JP" i="1" smtClean="0">
                            <a:latin typeface="Cambria Math" panose="02040503050406030204" pitchFamily="18" charset="0"/>
                          </a:rPr>
                          <m:t>H</m:t>
                        </m:r>
                      </m:e>
                    </m:sPre>
                  </m:oMath>
                </a14:m>
                <a:r>
                  <a:rPr lang="ja-JP" altLang="en-US" dirty="0"/>
                  <a:t>は束縛エネルギーが小さい～</a:t>
                </a:r>
                <a:r>
                  <a:rPr lang="en-US" altLang="ja-JP" dirty="0"/>
                  <a:t>130keV</a:t>
                </a:r>
                <a:r>
                  <a:rPr lang="ja-JP" altLang="en-US" dirty="0"/>
                  <a:t>程度</a:t>
                </a:r>
                <a:endParaRPr lang="en-US" altLang="ja-JP" dirty="0"/>
              </a:p>
              <a:p>
                <a:pPr marL="457200" lvl="1" indent="0" algn="l" rtl="0">
                  <a:lnSpc>
                    <a:spcPct val="150000"/>
                  </a:lnSpc>
                  <a:spcBef>
                    <a:spcPts val="0"/>
                  </a:spcBef>
                  <a:spcAft>
                    <a:spcPts val="0"/>
                  </a:spcAft>
                  <a:buSzPts val="1800"/>
                  <a:buNone/>
                </a:pPr>
                <a:r>
                  <a:rPr lang="ja-JP" altLang="en-US" dirty="0"/>
                  <a:t>→</a:t>
                </a:r>
                <a:r>
                  <a:rPr lang="en-US" altLang="ja-JP" dirty="0"/>
                  <a:t>Λ</a:t>
                </a:r>
                <a:r>
                  <a:rPr lang="ja-JP" altLang="en-US" dirty="0"/>
                  <a:t>と</a:t>
                </a:r>
                <a:r>
                  <a:rPr lang="en-US" altLang="ja-JP" dirty="0"/>
                  <a:t>deuteron</a:t>
                </a:r>
                <a:r>
                  <a:rPr lang="ja-JP" altLang="en-US" dirty="0"/>
                  <a:t>の波動関数の重なりが小さい</a:t>
                </a:r>
                <a:endParaRPr lang="en-US" altLang="ja-JP" dirty="0"/>
              </a:p>
              <a:p>
                <a:pPr marL="457200" lvl="1" indent="0" algn="l" rtl="0">
                  <a:lnSpc>
                    <a:spcPct val="150000"/>
                  </a:lnSpc>
                  <a:spcBef>
                    <a:spcPts val="0"/>
                  </a:spcBef>
                  <a:spcAft>
                    <a:spcPts val="0"/>
                  </a:spcAft>
                  <a:buSzPts val="1800"/>
                  <a:buNone/>
                </a:pPr>
                <a:r>
                  <a:rPr lang="ja-JP" altLang="en-US" dirty="0"/>
                  <a:t>→フリー</a:t>
                </a:r>
                <a:r>
                  <a:rPr lang="en-US" altLang="ja-JP" dirty="0"/>
                  <a:t>Λ</a:t>
                </a:r>
                <a:r>
                  <a:rPr lang="ja-JP" altLang="en-US" dirty="0"/>
                  <a:t>に近い寿命</a:t>
                </a:r>
                <a:r>
                  <a:rPr lang="en-US" altLang="ja-JP" dirty="0"/>
                  <a:t>(</a:t>
                </a:r>
                <a:r>
                  <a:rPr lang="ja-JP" altLang="en-US" dirty="0"/>
                  <a:t>～</a:t>
                </a:r>
                <a:r>
                  <a:rPr lang="en-US" altLang="ja-JP" dirty="0"/>
                  <a:t>260ps)</a:t>
                </a:r>
                <a:r>
                  <a:rPr lang="ja-JP" altLang="en-US" dirty="0"/>
                  <a:t>を期待</a:t>
                </a:r>
              </a:p>
              <a:p>
                <a:pPr marL="228600" lvl="0" indent="-292100" algn="l" rtl="0">
                  <a:lnSpc>
                    <a:spcPct val="150000"/>
                  </a:lnSpc>
                  <a:spcBef>
                    <a:spcPts val="0"/>
                  </a:spcBef>
                  <a:spcAft>
                    <a:spcPts val="0"/>
                  </a:spcAft>
                  <a:buSzPts val="2800"/>
                  <a:buChar char="•"/>
                </a:pPr>
                <a:r>
                  <a:rPr lang="ja-JP" altLang="en-US" dirty="0"/>
                  <a:t>近年の実験</a:t>
                </a:r>
                <a:r>
                  <a:rPr lang="en-US" altLang="ja-JP" dirty="0"/>
                  <a:t>(STAR,ALICE,HypHI)</a:t>
                </a:r>
                <a:r>
                  <a:rPr lang="ja-JP" altLang="en-US" dirty="0"/>
                  <a:t>でこれより短い寿命が報告</a:t>
                </a:r>
              </a:p>
              <a:p>
                <a:pPr marL="685800" lvl="1" indent="-228600" algn="l" rtl="0">
                  <a:lnSpc>
                    <a:spcPct val="150000"/>
                  </a:lnSpc>
                  <a:spcBef>
                    <a:spcPts val="0"/>
                  </a:spcBef>
                  <a:spcAft>
                    <a:spcPts val="0"/>
                  </a:spcAft>
                  <a:buSzPts val="1800"/>
                  <a:buChar char="•"/>
                </a:pPr>
                <a:r>
                  <a:rPr lang="ja-JP" altLang="en-US" dirty="0"/>
                  <a:t>これらは重イオン衝突実験による崩壊距離からの算出</a:t>
                </a:r>
                <a:endParaRPr lang="en-US" altLang="ja-JP" dirty="0"/>
              </a:p>
              <a:p>
                <a:pPr marL="685800" lvl="1" indent="-228600" algn="l" rtl="0">
                  <a:lnSpc>
                    <a:spcPct val="150000"/>
                  </a:lnSpc>
                  <a:spcBef>
                    <a:spcPts val="0"/>
                  </a:spcBef>
                  <a:spcAft>
                    <a:spcPts val="0"/>
                  </a:spcAft>
                  <a:buSzPts val="1800"/>
                  <a:buChar char="•"/>
                </a:pPr>
                <a:r>
                  <a:rPr lang="ja-JP" altLang="en-US" dirty="0"/>
                  <a:t>最も短いもので</a:t>
                </a:r>
                <a:r>
                  <a:rPr lang="en-US" altLang="ja-JP" dirty="0"/>
                  <a:t>STAR</a:t>
                </a:r>
                <a:r>
                  <a:rPr lang="ja-JP" altLang="en-US" dirty="0"/>
                  <a:t>実験</a:t>
                </a:r>
                <a14:m>
                  <m:oMath xmlns:m="http://schemas.openxmlformats.org/officeDocument/2006/math">
                    <m:sSubSup>
                      <m:sSubSupPr>
                        <m:ctrlPr>
                          <a:rPr lang="en-US" altLang="ja-JP" i="1" dirty="0" smtClean="0">
                            <a:latin typeface="Cambria Math" panose="02040503050406030204" pitchFamily="18" charset="0"/>
                          </a:rPr>
                        </m:ctrlPr>
                      </m:sSubSupPr>
                      <m:e>
                        <m:r>
                          <a:rPr lang="en-US" altLang="ja-JP" b="0" i="1" dirty="0" smtClean="0">
                            <a:latin typeface="Cambria Math" panose="02040503050406030204" pitchFamily="18" charset="0"/>
                          </a:rPr>
                          <m:t>142</m:t>
                        </m:r>
                      </m:e>
                      <m:sub>
                        <m:r>
                          <a:rPr lang="en-US" altLang="ja-JP" b="0" i="1" dirty="0" smtClean="0">
                            <a:latin typeface="Cambria Math" panose="02040503050406030204" pitchFamily="18" charset="0"/>
                          </a:rPr>
                          <m:t>−21</m:t>
                        </m:r>
                      </m:sub>
                      <m:sup>
                        <m:r>
                          <a:rPr lang="en-US" altLang="ja-JP" b="0" i="1" dirty="0" smtClean="0">
                            <a:latin typeface="Cambria Math" panose="02040503050406030204" pitchFamily="18" charset="0"/>
                          </a:rPr>
                          <m:t>+24</m:t>
                        </m:r>
                      </m:sup>
                    </m:sSubSup>
                    <m:r>
                      <a:rPr lang="en-US" altLang="ja-JP" b="0" i="1" dirty="0" smtClean="0">
                        <a:latin typeface="Cambria Math" panose="02040503050406030204" pitchFamily="18" charset="0"/>
                      </a:rPr>
                      <m:t>(</m:t>
                    </m:r>
                    <m:r>
                      <m:rPr>
                        <m:sty m:val="p"/>
                      </m:rPr>
                      <a:rPr lang="en-US" altLang="ja-JP" b="0" i="0" dirty="0" smtClean="0">
                        <a:latin typeface="Cambria Math" panose="02040503050406030204" pitchFamily="18" charset="0"/>
                      </a:rPr>
                      <m:t>stat</m:t>
                    </m:r>
                    <m:r>
                      <a:rPr lang="en-US" altLang="ja-JP" b="0" i="0" dirty="0" smtClean="0">
                        <a:latin typeface="Cambria Math" panose="02040503050406030204" pitchFamily="18" charset="0"/>
                      </a:rPr>
                      <m:t>.</m:t>
                    </m:r>
                    <m:r>
                      <a:rPr lang="en-US" altLang="ja-JP" b="0" i="1" dirty="0" smtClean="0">
                        <a:latin typeface="Cambria Math" panose="02040503050406030204" pitchFamily="18" charset="0"/>
                      </a:rPr>
                      <m:t>)</m:t>
                    </m:r>
                    <m:r>
                      <a:rPr lang="en-US" altLang="ja-JP" i="1" dirty="0">
                        <a:latin typeface="Cambria Math" panose="02040503050406030204" pitchFamily="18" charset="0"/>
                      </a:rPr>
                      <m:t>±</m:t>
                    </m:r>
                    <m:r>
                      <a:rPr lang="en-US" altLang="ja-JP" b="0" i="1" dirty="0" smtClean="0">
                        <a:latin typeface="Cambria Math" panose="02040503050406030204" pitchFamily="18" charset="0"/>
                      </a:rPr>
                      <m:t>29</m:t>
                    </m:r>
                    <m:d>
                      <m:dPr>
                        <m:ctrlPr>
                          <a:rPr lang="en-US" altLang="ja-JP" b="0" i="1" dirty="0" smtClean="0">
                            <a:latin typeface="Cambria Math" panose="02040503050406030204" pitchFamily="18" charset="0"/>
                          </a:rPr>
                        </m:ctrlPr>
                      </m:dPr>
                      <m:e>
                        <m:r>
                          <m:rPr>
                            <m:sty m:val="p"/>
                          </m:rPr>
                          <a:rPr lang="en-US" altLang="ja-JP" b="0" i="0" dirty="0" smtClean="0">
                            <a:latin typeface="Cambria Math" panose="02040503050406030204" pitchFamily="18" charset="0"/>
                          </a:rPr>
                          <m:t>syst</m:t>
                        </m:r>
                        <m:r>
                          <a:rPr lang="en-US" altLang="ja-JP" b="0" i="0" dirty="0" smtClean="0">
                            <a:latin typeface="Cambria Math" panose="02040503050406030204" pitchFamily="18" charset="0"/>
                          </a:rPr>
                          <m:t>.</m:t>
                        </m:r>
                      </m:e>
                    </m:d>
                    <m:r>
                      <m:rPr>
                        <m:sty m:val="p"/>
                      </m:rPr>
                      <a:rPr lang="en-US" altLang="ja-JP" b="0" i="0" dirty="0" smtClean="0">
                        <a:latin typeface="Cambria Math" panose="02040503050406030204" pitchFamily="18" charset="0"/>
                      </a:rPr>
                      <m:t>ps</m:t>
                    </m:r>
                  </m:oMath>
                </a14:m>
                <a:r>
                  <a:rPr lang="en-US" altLang="ja-JP" dirty="0"/>
                  <a:t>(2018</a:t>
                </a:r>
                <a:r>
                  <a:rPr lang="ja-JP" altLang="en-US" dirty="0"/>
                  <a:t>年</a:t>
                </a:r>
                <a:r>
                  <a:rPr lang="en-US" altLang="ja-JP" dirty="0"/>
                  <a:t>)</a:t>
                </a:r>
                <a:endParaRPr lang="ja-JP" altLang="en-US" dirty="0"/>
              </a:p>
              <a:p>
                <a:pPr marL="228600" lvl="0" indent="-228600" algn="l" rtl="0">
                  <a:lnSpc>
                    <a:spcPct val="150000"/>
                  </a:lnSpc>
                  <a:spcBef>
                    <a:spcPts val="1000"/>
                  </a:spcBef>
                  <a:spcAft>
                    <a:spcPts val="0"/>
                  </a:spcAft>
                  <a:buClr>
                    <a:schemeClr val="dk1"/>
                  </a:buClr>
                  <a:buSzPts val="2800"/>
                  <a:buChar char="•"/>
                </a:pPr>
                <a:r>
                  <a:rPr lang="en-US" altLang="ja-JP" dirty="0"/>
                  <a:t>E73</a:t>
                </a:r>
                <a:r>
                  <a:rPr lang="ja-JP" altLang="en-US" dirty="0"/>
                  <a:t>実験</a:t>
                </a:r>
                <a14:m>
                  <m:oMath xmlns:m="http://schemas.openxmlformats.org/officeDocument/2006/math">
                    <m:r>
                      <a:rPr lang="ja-JP" altLang="en-US" i="1" smtClean="0">
                        <a:latin typeface="Cambria Math" panose="02040503050406030204" pitchFamily="18" charset="0"/>
                      </a:rPr>
                      <m:t>で</m:t>
                    </m:r>
                    <m:r>
                      <a:rPr lang="ja-JP" altLang="en-US" i="1">
                        <a:latin typeface="Cambria Math" panose="02040503050406030204" pitchFamily="18" charset="0"/>
                      </a:rPr>
                      <m:t>は</m:t>
                    </m:r>
                    <m:sPre>
                      <m:sPrePr>
                        <m:ctrlPr>
                          <a:rPr lang="ja-JP" altLang="en-US" i="1" smtClean="0">
                            <a:latin typeface="Cambria Math" panose="02040503050406030204" pitchFamily="18" charset="0"/>
                          </a:rPr>
                        </m:ctrlPr>
                      </m:sPrePr>
                      <m:sub>
                        <m:r>
                          <m:rPr>
                            <m:sty m:val="p"/>
                          </m:rPr>
                          <a:rPr lang="en-US" altLang="ja-JP" i="1">
                            <a:latin typeface="Cambria Math" panose="02040503050406030204" pitchFamily="18" charset="0"/>
                          </a:rPr>
                          <m:t>Λ</m:t>
                        </m:r>
                      </m:sub>
                      <m:sup>
                        <m:r>
                          <a:rPr lang="en-US" altLang="ja-JP" b="0" i="1" smtClean="0">
                            <a:latin typeface="Cambria Math" panose="02040503050406030204" pitchFamily="18" charset="0"/>
                          </a:rPr>
                          <m:t>3</m:t>
                        </m:r>
                      </m:sup>
                      <m:e>
                        <m:r>
                          <m:rPr>
                            <m:sty m:val="p"/>
                          </m:rPr>
                          <a:rPr lang="en-US" altLang="ja-JP" i="1" smtClean="0">
                            <a:latin typeface="Cambria Math" panose="02040503050406030204" pitchFamily="18" charset="0"/>
                          </a:rPr>
                          <m:t>H</m:t>
                        </m:r>
                      </m:e>
                    </m:sPre>
                    <m:r>
                      <a:rPr lang="ja-JP" altLang="en-US" i="1">
                        <a:latin typeface="Cambria Math" panose="02040503050406030204" pitchFamily="18" charset="0"/>
                      </a:rPr>
                      <m:t>の</m:t>
                    </m:r>
                  </m:oMath>
                </a14:m>
                <a:r>
                  <a:rPr lang="ja-JP" altLang="en-US" dirty="0"/>
                  <a:t>崩壊時間による寿命の測定を行う。</a:t>
                </a:r>
                <a:endParaRPr dirty="0"/>
              </a:p>
            </p:txBody>
          </p:sp>
        </mc:Choice>
        <mc:Fallback xmlns="">
          <p:sp>
            <p:nvSpPr>
              <p:cNvPr id="91" name="Google Shape;91;p2"/>
              <p:cNvSpPr txBox="1">
                <a:spLocks noGrp="1" noRot="1" noChangeAspect="1" noMove="1" noResize="1" noEditPoints="1" noAdjustHandles="1" noChangeArrowheads="1" noChangeShapeType="1" noTextEdit="1"/>
              </p:cNvSpPr>
              <p:nvPr>
                <p:ph type="body" idx="1"/>
              </p:nvPr>
            </p:nvSpPr>
            <p:spPr>
              <a:xfrm>
                <a:off x="325315" y="1880230"/>
                <a:ext cx="11541369" cy="4894970"/>
              </a:xfrm>
              <a:prstGeom prst="rect">
                <a:avLst/>
              </a:prstGeom>
              <a:blipFill>
                <a:blip r:embed="rId4"/>
                <a:stretch>
                  <a:fillRect l="-879" b="-1292"/>
                </a:stretch>
              </a:blipFill>
              <a:ln>
                <a:noFill/>
              </a:ln>
            </p:spPr>
            <p:txBody>
              <a:bodyPr/>
              <a:lstStyle/>
              <a:p>
                <a:r>
                  <a:rPr lang="ja-JP" altLang="en-US">
                    <a:noFill/>
                  </a:rPr>
                  <a:t> </a:t>
                </a:r>
              </a:p>
            </p:txBody>
          </p:sp>
        </mc:Fallback>
      </mc:AlternateContent>
      <p:pic>
        <p:nvPicPr>
          <p:cNvPr id="5" name="図 4" descr="グラフ が含まれている画像&#10;&#10;自動的に生成された説明">
            <a:extLst>
              <a:ext uri="{FF2B5EF4-FFF2-40B4-BE49-F238E27FC236}">
                <a16:creationId xmlns:a16="http://schemas.microsoft.com/office/drawing/2014/main" id="{87280D40-22C0-487E-8E51-B2228D0F76EF}"/>
              </a:ext>
            </a:extLst>
          </p:cNvPr>
          <p:cNvPicPr>
            <a:picLocks noChangeAspect="1"/>
          </p:cNvPicPr>
          <p:nvPr/>
        </p:nvPicPr>
        <p:blipFill>
          <a:blip r:embed="rId5"/>
          <a:stretch>
            <a:fillRect/>
          </a:stretch>
        </p:blipFill>
        <p:spPr>
          <a:xfrm>
            <a:off x="6732675" y="175583"/>
            <a:ext cx="5356316" cy="2337545"/>
          </a:xfrm>
          <a:prstGeom prst="rect">
            <a:avLst/>
          </a:prstGeom>
        </p:spPr>
      </p:pic>
      <p:sp>
        <p:nvSpPr>
          <p:cNvPr id="2" name="スライド番号プレースホルダー 1">
            <a:extLst>
              <a:ext uri="{FF2B5EF4-FFF2-40B4-BE49-F238E27FC236}">
                <a16:creationId xmlns:a16="http://schemas.microsoft.com/office/drawing/2014/main" id="{A00D942D-97E4-EF80-9D06-8B9529DBC4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a:t>
            </a:fld>
            <a:endParaRPr lang="ja-JP" altLang="en-US"/>
          </a:p>
        </p:txBody>
      </p:sp>
    </p:spTree>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4" name="図 3" descr="ダイアグラム, 概略図&#10;&#10;自動的に生成された説明">
            <a:extLst>
              <a:ext uri="{FF2B5EF4-FFF2-40B4-BE49-F238E27FC236}">
                <a16:creationId xmlns:a16="http://schemas.microsoft.com/office/drawing/2014/main" id="{C46C7C82-AAB4-4797-8625-E760CA6E8000}"/>
              </a:ext>
            </a:extLst>
          </p:cNvPr>
          <p:cNvPicPr>
            <a:picLocks noChangeAspect="1"/>
          </p:cNvPicPr>
          <p:nvPr/>
        </p:nvPicPr>
        <p:blipFill>
          <a:blip r:embed="rId4"/>
          <a:stretch>
            <a:fillRect/>
          </a:stretch>
        </p:blipFill>
        <p:spPr>
          <a:xfrm>
            <a:off x="571800" y="2671808"/>
            <a:ext cx="10941000" cy="4175598"/>
          </a:xfrm>
          <a:prstGeom prst="rect">
            <a:avLst/>
          </a:prstGeom>
        </p:spPr>
      </p:pic>
      <p:sp>
        <p:nvSpPr>
          <p:cNvPr id="96" name="Google Shape;96;p3"/>
          <p:cNvSpPr txBox="1">
            <a:spLocks noGrp="1"/>
          </p:cNvSpPr>
          <p:nvPr>
            <p:ph type="title"/>
          </p:nvPr>
        </p:nvSpPr>
        <p:spPr>
          <a:xfrm>
            <a:off x="571800" y="72213"/>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ja-JP" altLang="en-US" dirty="0"/>
              <a:t>実験手法</a:t>
            </a:r>
            <a:endParaRPr dirty="0"/>
          </a:p>
        </p:txBody>
      </p:sp>
      <mc:AlternateContent xmlns:mc="http://schemas.openxmlformats.org/markup-compatibility/2006" xmlns:a14="http://schemas.microsoft.com/office/drawing/2010/main">
        <mc:Choice Requires="a14">
          <p:sp>
            <p:nvSpPr>
              <p:cNvPr id="97" name="Google Shape;97;p3"/>
              <p:cNvSpPr txBox="1">
                <a:spLocks noGrp="1"/>
              </p:cNvSpPr>
              <p:nvPr>
                <p:ph type="body" idx="1"/>
              </p:nvPr>
            </p:nvSpPr>
            <p:spPr>
              <a:xfrm>
                <a:off x="380597" y="1061126"/>
                <a:ext cx="10515600" cy="2576064"/>
              </a:xfrm>
              <a:prstGeom prst="rect">
                <a:avLst/>
              </a:prstGeom>
              <a:noFill/>
              <a:ln>
                <a:noFill/>
              </a:ln>
            </p:spPr>
            <p:txBody>
              <a:bodyPr spcFirstLastPara="1" wrap="square" lIns="91425" tIns="45700" rIns="91425" bIns="45700" anchor="t" anchorCtr="0">
                <a:normAutofit/>
              </a:bodyPr>
              <a:lstStyle/>
              <a:p>
                <a:pPr marL="177800" lvl="0" indent="0">
                  <a:lnSpc>
                    <a:spcPct val="150000"/>
                  </a:lnSpc>
                  <a:spcBef>
                    <a:spcPts val="0"/>
                  </a:spcBef>
                  <a:buSzPts val="2800"/>
                  <a:buNone/>
                </a:pPr>
                <a:r>
                  <a:rPr lang="ja-JP" altLang="en-US" dirty="0"/>
                  <a:t>・</a:t>
                </a:r>
                <a14:m>
                  <m:oMath xmlns:m="http://schemas.openxmlformats.org/officeDocument/2006/math">
                    <m:sPre>
                      <m:sPrePr>
                        <m:ctrlPr>
                          <a:rPr lang="en-US" altLang="ja-JP" i="1" dirty="0" smtClean="0">
                            <a:latin typeface="Cambria Math" panose="02040503050406030204" pitchFamily="18" charset="0"/>
                          </a:rPr>
                        </m:ctrlPr>
                      </m:sPrePr>
                      <m:sub/>
                      <m:sup>
                        <m:r>
                          <a:rPr lang="en-US" altLang="ja-JP" b="0" i="0" smtClean="0">
                            <a:latin typeface="Cambria Math" panose="02040503050406030204" pitchFamily="18" charset="0"/>
                          </a:rPr>
                          <m:t>3</m:t>
                        </m:r>
                      </m:sup>
                      <m:e>
                        <m:r>
                          <m:rPr>
                            <m:sty m:val="p"/>
                          </m:rPr>
                          <a:rPr lang="en-US" altLang="ja-JP" b="0" i="0" smtClean="0">
                            <a:latin typeface="Cambria Math" panose="02040503050406030204" pitchFamily="18" charset="0"/>
                          </a:rPr>
                          <m:t>He</m:t>
                        </m:r>
                      </m:e>
                    </m:sPre>
                    <m:r>
                      <a:rPr lang="en-US" altLang="ja-JP" b="0" i="0" smtClean="0">
                        <a:latin typeface="Cambria Math" panose="02040503050406030204" pitchFamily="18" charset="0"/>
                      </a:rPr>
                      <m:t>(</m:t>
                    </m:r>
                    <m:sSup>
                      <m:sSupPr>
                        <m:ctrlPr>
                          <a:rPr lang="en-US" altLang="ja-JP" i="1" dirty="0">
                            <a:latin typeface="Cambria Math" panose="02040503050406030204" pitchFamily="18" charset="0"/>
                          </a:rPr>
                        </m:ctrlPr>
                      </m:sSupPr>
                      <m:e>
                        <m:r>
                          <a:rPr lang="en-US" altLang="ja-JP" i="1" dirty="0">
                            <a:latin typeface="Cambria Math" panose="02040503050406030204" pitchFamily="18" charset="0"/>
                          </a:rPr>
                          <m:t>𝐾</m:t>
                        </m:r>
                      </m:e>
                      <m:sup>
                        <m:r>
                          <a:rPr lang="en-US" altLang="ja-JP" i="1" dirty="0">
                            <a:latin typeface="Cambria Math" panose="02040503050406030204" pitchFamily="18" charset="0"/>
                          </a:rPr>
                          <m:t>−</m:t>
                        </m:r>
                      </m:sup>
                    </m:sSup>
                    <m:r>
                      <a:rPr lang="en-US" altLang="ja-JP" b="0" i="1" dirty="0" smtClean="0">
                        <a:latin typeface="Cambria Math" panose="02040503050406030204" pitchFamily="18" charset="0"/>
                      </a:rPr>
                      <m:t>,</m:t>
                    </m:r>
                    <m:sSup>
                      <m:sSupPr>
                        <m:ctrlPr>
                          <a:rPr lang="ja-JP" altLang="en-US" i="1" dirty="0">
                            <a:latin typeface="Cambria Math" panose="02040503050406030204" pitchFamily="18" charset="0"/>
                          </a:rPr>
                        </m:ctrlPr>
                      </m:sSupPr>
                      <m:e>
                        <m:r>
                          <a:rPr lang="en-US" altLang="ja-JP" i="1" dirty="0">
                            <a:latin typeface="Cambria Math" panose="02040503050406030204" pitchFamily="18" charset="0"/>
                          </a:rPr>
                          <m:t>𝜋</m:t>
                        </m:r>
                      </m:e>
                      <m:sup>
                        <m:r>
                          <a:rPr lang="en-US" altLang="ja-JP" i="1" dirty="0">
                            <a:latin typeface="Cambria Math" panose="02040503050406030204" pitchFamily="18" charset="0"/>
                          </a:rPr>
                          <m:t>0</m:t>
                        </m:r>
                      </m:sup>
                    </m:sSup>
                    <m:r>
                      <a:rPr lang="en-US" altLang="ja-JP" b="0" i="0" smtClean="0">
                        <a:latin typeface="Cambria Math" panose="02040503050406030204" pitchFamily="18" charset="0"/>
                      </a:rPr>
                      <m:t>)</m:t>
                    </m:r>
                    <m:sPre>
                      <m:sPrePr>
                        <m:ctrlPr>
                          <a:rPr lang="ja-JP" altLang="en-US" i="1" smtClean="0">
                            <a:latin typeface="Cambria Math" panose="02040503050406030204" pitchFamily="18" charset="0"/>
                          </a:rPr>
                        </m:ctrlPr>
                      </m:sPrePr>
                      <m:sub>
                        <m:r>
                          <m:rPr>
                            <m:sty m:val="p"/>
                          </m:rPr>
                          <a:rPr lang="en-US" altLang="ja-JP" i="0">
                            <a:latin typeface="Cambria Math" panose="02040503050406030204" pitchFamily="18" charset="0"/>
                          </a:rPr>
                          <m:t>Λ</m:t>
                        </m:r>
                      </m:sub>
                      <m:sup>
                        <m:r>
                          <a:rPr lang="en-US" altLang="ja-JP" b="0" i="0" smtClean="0">
                            <a:latin typeface="Cambria Math" panose="02040503050406030204" pitchFamily="18" charset="0"/>
                          </a:rPr>
                          <m:t>3</m:t>
                        </m:r>
                      </m:sup>
                      <m:e>
                        <m:r>
                          <m:rPr>
                            <m:sty m:val="p"/>
                          </m:rPr>
                          <a:rPr lang="en-US" altLang="ja-JP" i="0" smtClean="0">
                            <a:latin typeface="Cambria Math" panose="02040503050406030204" pitchFamily="18" charset="0"/>
                          </a:rPr>
                          <m:t>H</m:t>
                        </m:r>
                      </m:e>
                    </m:sPre>
                    <m:r>
                      <a:rPr lang="ja-JP" altLang="en-US" i="1">
                        <a:latin typeface="Cambria Math" panose="02040503050406030204" pitchFamily="18" charset="0"/>
                      </a:rPr>
                      <m:t>反応</m:t>
                    </m:r>
                  </m:oMath>
                </a14:m>
                <a:r>
                  <a:rPr lang="ja-JP" altLang="en-US" dirty="0"/>
                  <a:t>を用いる。</a:t>
                </a:r>
                <a:endParaRPr lang="en-US" altLang="ja-JP" dirty="0"/>
              </a:p>
              <a:p>
                <a:pPr marL="177800" lvl="0" indent="0">
                  <a:lnSpc>
                    <a:spcPct val="150000"/>
                  </a:lnSpc>
                  <a:spcBef>
                    <a:spcPts val="0"/>
                  </a:spcBef>
                  <a:buSzPts val="2800"/>
                  <a:buNone/>
                </a:pPr>
                <a:r>
                  <a:rPr lang="ja-JP" altLang="en-US" dirty="0"/>
                  <a:t>・ </a:t>
                </a:r>
                <a14:m>
                  <m:oMath xmlns:m="http://schemas.openxmlformats.org/officeDocument/2006/math">
                    <m:sSup>
                      <m:sSupPr>
                        <m:ctrlPr>
                          <a:rPr lang="ja-JP" altLang="en-US" i="1" dirty="0">
                            <a:latin typeface="Cambria Math" panose="02040503050406030204" pitchFamily="18" charset="0"/>
                          </a:rPr>
                        </m:ctrlPr>
                      </m:sSupPr>
                      <m:e>
                        <m:r>
                          <a:rPr lang="en-US" altLang="ja-JP" i="1" dirty="0">
                            <a:latin typeface="Cambria Math" panose="02040503050406030204" pitchFamily="18" charset="0"/>
                          </a:rPr>
                          <m:t>𝜋</m:t>
                        </m:r>
                      </m:e>
                      <m:sup>
                        <m:r>
                          <a:rPr lang="en-US" altLang="ja-JP" i="1" dirty="0">
                            <a:latin typeface="Cambria Math" panose="02040503050406030204" pitchFamily="18" charset="0"/>
                          </a:rPr>
                          <m:t>0</m:t>
                        </m:r>
                      </m:sup>
                    </m:sSup>
                    <m:r>
                      <a:rPr lang="en-US" altLang="ja-JP" i="1" dirty="0">
                        <a:latin typeface="Cambria Math" panose="02040503050406030204" pitchFamily="18" charset="0"/>
                      </a:rPr>
                      <m:t> </m:t>
                    </m:r>
                    <m:r>
                      <a:rPr lang="ja-JP" altLang="en-US" i="1" dirty="0">
                        <a:latin typeface="Cambria Math" panose="02040503050406030204" pitchFamily="18" charset="0"/>
                      </a:rPr>
                      <m:t>の</m:t>
                    </m:r>
                  </m:oMath>
                </a14:m>
                <a:r>
                  <a:rPr lang="ja-JP" altLang="en-US" dirty="0"/>
                  <a:t>再構成の代わりに超前方かつ～</a:t>
                </a:r>
                <a:r>
                  <a:rPr lang="en-US" altLang="ja-JP" dirty="0"/>
                  <a:t>600MeV</a:t>
                </a:r>
                <a:r>
                  <a:rPr lang="ja-JP" altLang="en-US" dirty="0"/>
                  <a:t>の</a:t>
                </a:r>
                <a:r>
                  <a:rPr lang="en-US" altLang="ja-JP" i="1" dirty="0"/>
                  <a:t>γ</a:t>
                </a:r>
                <a:r>
                  <a:rPr lang="ja-JP" altLang="en-US" dirty="0"/>
                  <a:t>を検出する</a:t>
                </a:r>
                <a:endParaRPr lang="en-US" altLang="ja-JP" dirty="0"/>
              </a:p>
              <a:p>
                <a:pPr marL="177800" lvl="0" indent="0">
                  <a:lnSpc>
                    <a:spcPct val="150000"/>
                  </a:lnSpc>
                  <a:spcBef>
                    <a:spcPts val="0"/>
                  </a:spcBef>
                  <a:buSzPts val="2800"/>
                  <a:buNone/>
                </a:pPr>
                <a:r>
                  <a:rPr lang="ja-JP" altLang="en-US" dirty="0"/>
                  <a:t>・ほぼ静止した</a:t>
                </a:r>
                <a14:m>
                  <m:oMath xmlns:m="http://schemas.openxmlformats.org/officeDocument/2006/math">
                    <m:sPre>
                      <m:sPrePr>
                        <m:ctrlPr>
                          <a:rPr lang="ja-JP" altLang="en-US" i="1" smtClean="0">
                            <a:latin typeface="Cambria Math" panose="02040503050406030204" pitchFamily="18" charset="0"/>
                          </a:rPr>
                        </m:ctrlPr>
                      </m:sPrePr>
                      <m:sub>
                        <m:r>
                          <m:rPr>
                            <m:sty m:val="p"/>
                          </m:rPr>
                          <a:rPr lang="en-US" altLang="ja-JP" i="0">
                            <a:latin typeface="Cambria Math" panose="02040503050406030204" pitchFamily="18" charset="0"/>
                          </a:rPr>
                          <m:t>Λ</m:t>
                        </m:r>
                      </m:sub>
                      <m:sup>
                        <m:r>
                          <a:rPr lang="en-US" altLang="ja-JP" b="0" i="0" smtClean="0">
                            <a:latin typeface="Cambria Math" panose="02040503050406030204" pitchFamily="18" charset="0"/>
                          </a:rPr>
                          <m:t>3</m:t>
                        </m:r>
                      </m:sup>
                      <m:e>
                        <m:r>
                          <m:rPr>
                            <m:sty m:val="p"/>
                          </m:rPr>
                          <a:rPr lang="en-US" altLang="ja-JP" i="0" smtClean="0">
                            <a:latin typeface="Cambria Math" panose="02040503050406030204" pitchFamily="18" charset="0"/>
                          </a:rPr>
                          <m:t>H</m:t>
                        </m:r>
                      </m:e>
                    </m:sPre>
                    <m:r>
                      <a:rPr lang="en-US" altLang="ja-JP" i="1" smtClean="0">
                        <a:latin typeface="Cambria Math" panose="02040503050406030204" pitchFamily="18" charset="0"/>
                      </a:rPr>
                      <m:t> </m:t>
                    </m:r>
                  </m:oMath>
                </a14:m>
                <a:r>
                  <a:rPr lang="ja-JP" altLang="en-US" dirty="0"/>
                  <a:t>から崩壊した</a:t>
                </a:r>
                <a14:m>
                  <m:oMath xmlns:m="http://schemas.openxmlformats.org/officeDocument/2006/math">
                    <m:sSup>
                      <m:sSupPr>
                        <m:ctrlPr>
                          <a:rPr lang="ja-JP" altLang="en-US" i="1" dirty="0">
                            <a:latin typeface="Cambria Math" panose="02040503050406030204" pitchFamily="18" charset="0"/>
                          </a:rPr>
                        </m:ctrlPr>
                      </m:sSupPr>
                      <m:e>
                        <m:r>
                          <a:rPr lang="en-US" altLang="ja-JP" i="1" dirty="0">
                            <a:latin typeface="Cambria Math" panose="02040503050406030204" pitchFamily="18" charset="0"/>
                          </a:rPr>
                          <m:t>𝜋</m:t>
                        </m:r>
                      </m:e>
                      <m:sup>
                        <m:r>
                          <a:rPr lang="en-US" altLang="ja-JP" b="0" i="1" dirty="0" smtClean="0">
                            <a:latin typeface="Cambria Math" panose="02040503050406030204" pitchFamily="18" charset="0"/>
                          </a:rPr>
                          <m:t>−</m:t>
                        </m:r>
                      </m:sup>
                    </m:sSup>
                    <m:r>
                      <a:rPr lang="ja-JP" altLang="en-US" i="1" dirty="0">
                        <a:latin typeface="Cambria Math" panose="02040503050406030204" pitchFamily="18" charset="0"/>
                      </a:rPr>
                      <m:t>を</m:t>
                    </m:r>
                  </m:oMath>
                </a14:m>
                <a:r>
                  <a:rPr lang="ja-JP" altLang="en-US" dirty="0"/>
                  <a:t>検出</a:t>
                </a:r>
              </a:p>
            </p:txBody>
          </p:sp>
        </mc:Choice>
        <mc:Fallback xmlns="">
          <p:sp>
            <p:nvSpPr>
              <p:cNvPr id="97" name="Google Shape;97;p3"/>
              <p:cNvSpPr txBox="1">
                <a:spLocks noGrp="1" noRot="1" noChangeAspect="1" noMove="1" noResize="1" noEditPoints="1" noAdjustHandles="1" noChangeArrowheads="1" noChangeShapeType="1" noTextEdit="1"/>
              </p:cNvSpPr>
              <p:nvPr>
                <p:ph type="body" idx="1"/>
              </p:nvPr>
            </p:nvSpPr>
            <p:spPr>
              <a:xfrm>
                <a:off x="380597" y="1061126"/>
                <a:ext cx="10515600" cy="2576064"/>
              </a:xfrm>
              <a:prstGeom prst="rect">
                <a:avLst/>
              </a:prstGeom>
              <a:blipFill>
                <a:blip r:embed="rId5"/>
                <a:stretch>
                  <a:fillRect/>
                </a:stretch>
              </a:blipFill>
              <a:ln>
                <a:noFill/>
              </a:ln>
            </p:spPr>
            <p:txBody>
              <a:bodyPr/>
              <a:lstStyle/>
              <a:p>
                <a:r>
                  <a:rPr lang="ja-JP" altLang="en-US">
                    <a:noFill/>
                  </a:rPr>
                  <a:t> </a:t>
                </a:r>
              </a:p>
            </p:txBody>
          </p:sp>
        </mc:Fallback>
      </mc:AlternateContent>
      <p:sp>
        <p:nvSpPr>
          <p:cNvPr id="2" name="テキスト ボックス 1">
            <a:extLst>
              <a:ext uri="{FF2B5EF4-FFF2-40B4-BE49-F238E27FC236}">
                <a16:creationId xmlns:a16="http://schemas.microsoft.com/office/drawing/2014/main" id="{6074E376-8289-D197-5B08-22D95CD83FE0}"/>
              </a:ext>
            </a:extLst>
          </p:cNvPr>
          <p:cNvSpPr txBox="1"/>
          <p:nvPr/>
        </p:nvSpPr>
        <p:spPr>
          <a:xfrm>
            <a:off x="6998676" y="4572107"/>
            <a:ext cx="996462" cy="338554"/>
          </a:xfrm>
          <a:prstGeom prst="rect">
            <a:avLst/>
          </a:prstGeom>
          <a:noFill/>
        </p:spPr>
        <p:txBody>
          <a:bodyPr wrap="square" rtlCol="0">
            <a:spAutoFit/>
          </a:bodyPr>
          <a:lstStyle/>
          <a:p>
            <a:r>
              <a:rPr kumimoji="1" lang="ja-JP" altLang="en-US" sz="1600" b="1" dirty="0"/>
              <a:t>② </a:t>
            </a:r>
            <a:r>
              <a:rPr kumimoji="1" lang="en-US" altLang="ja-JP" sz="1600" b="1" dirty="0">
                <a:solidFill>
                  <a:srgbClr val="0070C0"/>
                </a:solidFill>
              </a:rPr>
              <a:t>CDS</a:t>
            </a:r>
            <a:endParaRPr kumimoji="1" lang="ja-JP" altLang="en-US" sz="1600" b="1" dirty="0">
              <a:solidFill>
                <a:srgbClr val="0070C0"/>
              </a:solidFill>
            </a:endParaRPr>
          </a:p>
        </p:txBody>
      </p:sp>
      <p:sp>
        <p:nvSpPr>
          <p:cNvPr id="3" name="スライド番号プレースホルダー 2">
            <a:extLst>
              <a:ext uri="{FF2B5EF4-FFF2-40B4-BE49-F238E27FC236}">
                <a16:creationId xmlns:a16="http://schemas.microsoft.com/office/drawing/2014/main" id="{B68DABDF-9F8A-ED78-BFF7-F0AC480A56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a:t>
            </a:fld>
            <a:endParaRPr lang="ja-JP" altLang="en-US"/>
          </a:p>
        </p:txBody>
      </p:sp>
    </p:spTree>
    <p:extLst>
      <p:ext uri="{BB962C8B-B14F-4D97-AF65-F5344CB8AC3E}">
        <p14:creationId xmlns:p14="http://schemas.microsoft.com/office/powerpoint/2010/main" val="3111109192"/>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 タイムライン&#10;&#10;中程度の精度で自動的に生成された説明">
            <a:extLst>
              <a:ext uri="{FF2B5EF4-FFF2-40B4-BE49-F238E27FC236}">
                <a16:creationId xmlns:a16="http://schemas.microsoft.com/office/drawing/2014/main" id="{58521BFE-BA32-AC8C-3DFC-1021DEA24FA0}"/>
              </a:ext>
            </a:extLst>
          </p:cNvPr>
          <p:cNvPicPr>
            <a:picLocks noChangeAspect="1"/>
          </p:cNvPicPr>
          <p:nvPr/>
        </p:nvPicPr>
        <p:blipFill>
          <a:blip r:embed="rId3"/>
          <a:stretch>
            <a:fillRect/>
          </a:stretch>
        </p:blipFill>
        <p:spPr>
          <a:xfrm>
            <a:off x="6881633" y="2383929"/>
            <a:ext cx="5310553" cy="3716162"/>
          </a:xfrm>
          <a:prstGeom prst="rect">
            <a:avLst/>
          </a:prstGeom>
        </p:spPr>
      </p:pic>
      <p:sp>
        <p:nvSpPr>
          <p:cNvPr id="2" name="タイトル 1">
            <a:extLst>
              <a:ext uri="{FF2B5EF4-FFF2-40B4-BE49-F238E27FC236}">
                <a16:creationId xmlns:a16="http://schemas.microsoft.com/office/drawing/2014/main" id="{D3FAF2B0-429B-D5D8-CDDD-F9A785FD7B4A}"/>
              </a:ext>
            </a:extLst>
          </p:cNvPr>
          <p:cNvSpPr>
            <a:spLocks noGrp="1"/>
          </p:cNvSpPr>
          <p:nvPr>
            <p:ph type="title"/>
          </p:nvPr>
        </p:nvSpPr>
        <p:spPr>
          <a:xfrm>
            <a:off x="4649223" y="271850"/>
            <a:ext cx="3371722" cy="817365"/>
          </a:xfrm>
        </p:spPr>
        <p:txBody>
          <a:bodyPr/>
          <a:lstStyle/>
          <a:p>
            <a:r>
              <a:rPr kumimoji="1" lang="ja-JP" altLang="en-US"/>
              <a:t>実験手法</a:t>
            </a:r>
            <a:r>
              <a:rPr kumimoji="1" lang="en-US" altLang="ja-JP" dirty="0"/>
              <a:t> (2)</a:t>
            </a:r>
            <a:endParaRPr kumimoji="1" lang="ja-JP" altLang="en-US" dirty="0"/>
          </a:p>
        </p:txBody>
      </p:sp>
      <p:sp>
        <p:nvSpPr>
          <p:cNvPr id="3" name="テキスト プレースホルダー 2">
            <a:extLst>
              <a:ext uri="{FF2B5EF4-FFF2-40B4-BE49-F238E27FC236}">
                <a16:creationId xmlns:a16="http://schemas.microsoft.com/office/drawing/2014/main" id="{9CD0E8E2-EF46-AC00-196D-EE875A22334D}"/>
              </a:ext>
            </a:extLst>
          </p:cNvPr>
          <p:cNvSpPr>
            <a:spLocks noGrp="1"/>
          </p:cNvSpPr>
          <p:nvPr>
            <p:ph type="body" idx="1"/>
          </p:nvPr>
        </p:nvSpPr>
        <p:spPr>
          <a:xfrm>
            <a:off x="232611" y="1116209"/>
            <a:ext cx="6648834" cy="1850711"/>
          </a:xfrm>
        </p:spPr>
        <p:txBody>
          <a:bodyPr>
            <a:normAutofit/>
          </a:bodyPr>
          <a:lstStyle/>
          <a:p>
            <a:pPr>
              <a:lnSpc>
                <a:spcPts val="2780"/>
              </a:lnSpc>
            </a:pPr>
            <a:r>
              <a:rPr kumimoji="1" lang="ja-JP" altLang="en-US" dirty="0"/>
              <a:t>装置全体</a:t>
            </a:r>
            <a:r>
              <a:rPr kumimoji="1" lang="ja-JP" altLang="en-US"/>
              <a:t>の配置</a:t>
            </a:r>
            <a:endParaRPr kumimoji="1" lang="en-US" altLang="ja-JP" dirty="0"/>
          </a:p>
          <a:p>
            <a:pPr lvl="1">
              <a:lnSpc>
                <a:spcPts val="2780"/>
              </a:lnSpc>
            </a:pPr>
            <a:r>
              <a:rPr kumimoji="1" lang="ja-JP" altLang="en-US"/>
              <a:t>標的を囲むように飛跡検出器を設置</a:t>
            </a:r>
            <a:endParaRPr kumimoji="1" lang="en-US" altLang="ja-JP" dirty="0"/>
          </a:p>
          <a:p>
            <a:pPr lvl="1">
              <a:lnSpc>
                <a:spcPts val="2780"/>
              </a:lnSpc>
            </a:pPr>
            <a:r>
              <a:rPr kumimoji="1" lang="ja-JP" altLang="en-US"/>
              <a:t>ビーム軸方向</a:t>
            </a:r>
            <a:r>
              <a:rPr kumimoji="1" lang="en-US" altLang="ja-JP" dirty="0"/>
              <a:t>(</a:t>
            </a:r>
            <a:r>
              <a:rPr kumimoji="1" lang="ja-JP" altLang="en-US"/>
              <a:t>前方</a:t>
            </a:r>
            <a:r>
              <a:rPr kumimoji="1" lang="en-US" altLang="ja-JP" dirty="0"/>
              <a:t>0</a:t>
            </a:r>
            <a:r>
              <a:rPr kumimoji="1" lang="ja-JP" altLang="en-US"/>
              <a:t>度</a:t>
            </a:r>
            <a:r>
              <a:rPr kumimoji="1" lang="en-US" altLang="ja-JP" dirty="0"/>
              <a:t>)</a:t>
            </a:r>
            <a:r>
              <a:rPr kumimoji="1" lang="ja-JP" altLang="en-US"/>
              <a:t>に電磁カロリーメーターを配置</a:t>
            </a:r>
            <a:endParaRPr kumimoji="1" lang="en-US" altLang="ja-JP" dirty="0"/>
          </a:p>
        </p:txBody>
      </p:sp>
      <p:sp>
        <p:nvSpPr>
          <p:cNvPr id="4" name="スライド番号プレースホルダー 3">
            <a:extLst>
              <a:ext uri="{FF2B5EF4-FFF2-40B4-BE49-F238E27FC236}">
                <a16:creationId xmlns:a16="http://schemas.microsoft.com/office/drawing/2014/main" id="{1E8DC48B-CAC6-ACA9-188C-24C2FDE0CA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a:t>
            </a:fld>
            <a:endParaRPr lang="ja-JP" altLang="en-US"/>
          </a:p>
        </p:txBody>
      </p:sp>
      <p:pic>
        <p:nvPicPr>
          <p:cNvPr id="5" name="図 4" descr="ダイアグラム&#10;&#10;自動的に生成された説明">
            <a:extLst>
              <a:ext uri="{FF2B5EF4-FFF2-40B4-BE49-F238E27FC236}">
                <a16:creationId xmlns:a16="http://schemas.microsoft.com/office/drawing/2014/main" id="{AC07F08D-49FF-3B25-C319-3C802CBC72F5}"/>
              </a:ext>
            </a:extLst>
          </p:cNvPr>
          <p:cNvPicPr>
            <a:picLocks noChangeAspect="1"/>
          </p:cNvPicPr>
          <p:nvPr/>
        </p:nvPicPr>
        <p:blipFill>
          <a:blip r:embed="rId4"/>
          <a:stretch>
            <a:fillRect/>
          </a:stretch>
        </p:blipFill>
        <p:spPr>
          <a:xfrm>
            <a:off x="0" y="2811539"/>
            <a:ext cx="6881446" cy="3960544"/>
          </a:xfrm>
          <a:prstGeom prst="rect">
            <a:avLst/>
          </a:prstGeom>
        </p:spPr>
      </p:pic>
      <p:sp>
        <p:nvSpPr>
          <p:cNvPr id="9" name="テキスト ボックス 8">
            <a:extLst>
              <a:ext uri="{FF2B5EF4-FFF2-40B4-BE49-F238E27FC236}">
                <a16:creationId xmlns:a16="http://schemas.microsoft.com/office/drawing/2014/main" id="{04A0431F-CA72-B4CE-2F78-61A8AF9FFC0C}"/>
              </a:ext>
            </a:extLst>
          </p:cNvPr>
          <p:cNvSpPr txBox="1"/>
          <p:nvPr/>
        </p:nvSpPr>
        <p:spPr>
          <a:xfrm>
            <a:off x="8125627" y="6174677"/>
            <a:ext cx="3358661" cy="523220"/>
          </a:xfrm>
          <a:prstGeom prst="rect">
            <a:avLst/>
          </a:prstGeom>
          <a:noFill/>
        </p:spPr>
        <p:txBody>
          <a:bodyPr wrap="square" rtlCol="0">
            <a:spAutoFit/>
          </a:bodyPr>
          <a:lstStyle/>
          <a:p>
            <a:r>
              <a:rPr lang="en-US" altLang="ja-JP" dirty="0"/>
              <a:t>※</a:t>
            </a:r>
            <a:r>
              <a:rPr lang="ja-JP" altLang="en-US" dirty="0"/>
              <a:t>赤石 貴也　新学術領域「クラスター階層」第二回検出器ワークショップ</a:t>
            </a:r>
            <a:endParaRPr kumimoji="1" lang="ja-JP" altLang="en-US" dirty="0"/>
          </a:p>
        </p:txBody>
      </p:sp>
      <p:sp>
        <p:nvSpPr>
          <p:cNvPr id="6" name="テキスト プレースホルダー 2">
            <a:extLst>
              <a:ext uri="{FF2B5EF4-FFF2-40B4-BE49-F238E27FC236}">
                <a16:creationId xmlns:a16="http://schemas.microsoft.com/office/drawing/2014/main" id="{C4FF6229-83DA-05E6-D39A-E9E62927ABB8}"/>
              </a:ext>
            </a:extLst>
          </p:cNvPr>
          <p:cNvSpPr txBox="1">
            <a:spLocks/>
          </p:cNvSpPr>
          <p:nvPr/>
        </p:nvSpPr>
        <p:spPr>
          <a:xfrm>
            <a:off x="6853612" y="997694"/>
            <a:ext cx="5366219" cy="137816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nSpc>
                <a:spcPct val="130000"/>
              </a:lnSpc>
            </a:pPr>
            <a:r>
              <a:rPr kumimoji="1" lang="ja-JP" altLang="en-US"/>
              <a:t>前方</a:t>
            </a:r>
            <a:r>
              <a:rPr kumimoji="1" lang="en-US" altLang="ja-JP" dirty="0" err="1"/>
              <a:t>γ</a:t>
            </a:r>
            <a:r>
              <a:rPr kumimoji="1" lang="ja-JP" altLang="en-US"/>
              <a:t>タグによって</a:t>
            </a:r>
            <a:r>
              <a:rPr kumimoji="1" lang="en-US" altLang="ja-JP" dirty="0"/>
              <a:t>S/N</a:t>
            </a:r>
            <a:r>
              <a:rPr kumimoji="1" lang="ja-JP" altLang="en-US"/>
              <a:t>比</a:t>
            </a:r>
            <a:br>
              <a:rPr kumimoji="1" lang="en-US" altLang="ja-JP" dirty="0"/>
            </a:br>
            <a:r>
              <a:rPr kumimoji="1" lang="ja-JP" altLang="en-US"/>
              <a:t>の改善が見込まれる</a:t>
            </a:r>
            <a:endParaRPr kumimoji="1" lang="en-US" altLang="ja-JP" dirty="0"/>
          </a:p>
          <a:p>
            <a:pPr>
              <a:lnSpc>
                <a:spcPct val="130000"/>
              </a:lnSpc>
            </a:pPr>
            <a:endParaRPr kumimoji="1" lang="en-US" altLang="ja-JP" dirty="0"/>
          </a:p>
          <a:p>
            <a:pPr>
              <a:lnSpc>
                <a:spcPct val="130000"/>
              </a:lnSpc>
            </a:pPr>
            <a:endParaRPr kumimoji="1" lang="ja-JP" altLang="en-US" dirty="0"/>
          </a:p>
        </p:txBody>
      </p:sp>
    </p:spTree>
    <p:extLst>
      <p:ext uri="{BB962C8B-B14F-4D97-AF65-F5344CB8AC3E}">
        <p14:creationId xmlns:p14="http://schemas.microsoft.com/office/powerpoint/2010/main" val="3110546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AD9A47-B24B-C126-1B0C-00BF284EB4C8}"/>
              </a:ext>
            </a:extLst>
          </p:cNvPr>
          <p:cNvSpPr>
            <a:spLocks noGrp="1"/>
          </p:cNvSpPr>
          <p:nvPr>
            <p:ph type="title"/>
          </p:nvPr>
        </p:nvSpPr>
        <p:spPr>
          <a:xfrm>
            <a:off x="516427" y="78096"/>
            <a:ext cx="10515600" cy="1272062"/>
          </a:xfrm>
        </p:spPr>
        <p:txBody>
          <a:bodyPr>
            <a:normAutofit/>
          </a:bodyPr>
          <a:lstStyle/>
          <a:p>
            <a:r>
              <a:rPr kumimoji="1" lang="ja-JP" altLang="en-US"/>
              <a:t>前方カロリメーターの仕様</a:t>
            </a:r>
            <a:endParaRPr kumimoji="1" lang="ja-JP" altLang="en-US" dirty="0"/>
          </a:p>
        </p:txBody>
      </p:sp>
      <p:sp>
        <p:nvSpPr>
          <p:cNvPr id="3" name="テキスト プレースホルダー 2">
            <a:extLst>
              <a:ext uri="{FF2B5EF4-FFF2-40B4-BE49-F238E27FC236}">
                <a16:creationId xmlns:a16="http://schemas.microsoft.com/office/drawing/2014/main" id="{423CE903-E789-2F24-9EDF-39B8533177D6}"/>
              </a:ext>
            </a:extLst>
          </p:cNvPr>
          <p:cNvSpPr>
            <a:spLocks noGrp="1"/>
          </p:cNvSpPr>
          <p:nvPr>
            <p:ph type="body" idx="1"/>
          </p:nvPr>
        </p:nvSpPr>
        <p:spPr>
          <a:xfrm>
            <a:off x="345831" y="1182430"/>
            <a:ext cx="11007969" cy="4351338"/>
          </a:xfrm>
        </p:spPr>
        <p:txBody>
          <a:bodyPr>
            <a:normAutofit/>
          </a:bodyPr>
          <a:lstStyle/>
          <a:p>
            <a:pPr>
              <a:lnSpc>
                <a:spcPct val="120000"/>
              </a:lnSpc>
            </a:pPr>
            <a:r>
              <a:rPr kumimoji="1" lang="ja-JP" altLang="en-US" dirty="0"/>
              <a:t>ビーム軸に置かれるため、高速応答性と高い放射線耐性が必須</a:t>
            </a:r>
            <a:endParaRPr kumimoji="1" lang="en-US" altLang="ja-JP" dirty="0"/>
          </a:p>
          <a:p>
            <a:pPr>
              <a:lnSpc>
                <a:spcPct val="120000"/>
              </a:lnSpc>
            </a:pPr>
            <a:r>
              <a:rPr kumimoji="1" lang="ja-JP" altLang="en-US" dirty="0"/>
              <a:t>鉛フッ素、鉛ガラスのカロリメーターを採用</a:t>
            </a:r>
            <a:endParaRPr kumimoji="1" lang="en-US" altLang="ja-JP" dirty="0"/>
          </a:p>
          <a:p>
            <a:pPr lvl="1">
              <a:lnSpc>
                <a:spcPct val="120000"/>
              </a:lnSpc>
            </a:pPr>
            <a:r>
              <a:rPr kumimoji="1" lang="ja-JP" altLang="en-US" dirty="0"/>
              <a:t>典型的な応答の速さ</a:t>
            </a:r>
            <a:r>
              <a:rPr kumimoji="1" lang="en-US" altLang="ja-JP" dirty="0"/>
              <a:t>…30</a:t>
            </a:r>
            <a:r>
              <a:rPr kumimoji="1" lang="ja-JP" altLang="en-US" dirty="0"/>
              <a:t>～</a:t>
            </a:r>
            <a:r>
              <a:rPr kumimoji="1" lang="en-US" altLang="ja-JP" dirty="0"/>
              <a:t>40ns</a:t>
            </a:r>
          </a:p>
          <a:p>
            <a:pPr lvl="1">
              <a:lnSpc>
                <a:spcPct val="120000"/>
              </a:lnSpc>
            </a:pPr>
            <a:r>
              <a:rPr kumimoji="1" lang="ja-JP" altLang="en-US" dirty="0"/>
              <a:t>高い放射線耐性</a:t>
            </a:r>
            <a:endParaRPr kumimoji="1" lang="en-US" altLang="ja-JP" dirty="0"/>
          </a:p>
          <a:p>
            <a:pPr>
              <a:lnSpc>
                <a:spcPct val="120000"/>
              </a:lnSpc>
            </a:pPr>
            <a:endParaRPr kumimoji="1" lang="ja-JP" altLang="en-US" dirty="0"/>
          </a:p>
        </p:txBody>
      </p:sp>
      <mc:AlternateContent xmlns:mc="http://schemas.openxmlformats.org/markup-compatibility/2006">
        <mc:Choice xmlns:a14="http://schemas.microsoft.com/office/drawing/2010/main" Requires="a14">
          <p:graphicFrame>
            <p:nvGraphicFramePr>
              <p:cNvPr id="4" name="表 4">
                <a:extLst>
                  <a:ext uri="{FF2B5EF4-FFF2-40B4-BE49-F238E27FC236}">
                    <a16:creationId xmlns:a16="http://schemas.microsoft.com/office/drawing/2014/main" id="{E9E029C0-7EAB-D879-FB67-7458004359B2}"/>
                  </a:ext>
                </a:extLst>
              </p:cNvPr>
              <p:cNvGraphicFramePr>
                <a:graphicFrameLocks noGrp="1"/>
              </p:cNvGraphicFramePr>
              <p:nvPr>
                <p:extLst>
                  <p:ext uri="{D42A27DB-BD31-4B8C-83A1-F6EECF244321}">
                    <p14:modId xmlns:p14="http://schemas.microsoft.com/office/powerpoint/2010/main" val="571342964"/>
                  </p:ext>
                </p:extLst>
              </p:nvPr>
            </p:nvGraphicFramePr>
            <p:xfrm>
              <a:off x="1319612" y="3656839"/>
              <a:ext cx="10110387" cy="2819025"/>
            </p:xfrm>
            <a:graphic>
              <a:graphicData uri="http://schemas.openxmlformats.org/drawingml/2006/table">
                <a:tbl>
                  <a:tblPr firstRow="1" bandRow="1">
                    <a:tableStyleId>{5C22544A-7EE6-4342-B048-85BDC9FD1C3A}</a:tableStyleId>
                  </a:tblPr>
                  <a:tblGrid>
                    <a:gridCol w="3370129">
                      <a:extLst>
                        <a:ext uri="{9D8B030D-6E8A-4147-A177-3AD203B41FA5}">
                          <a16:colId xmlns:a16="http://schemas.microsoft.com/office/drawing/2014/main" val="211460960"/>
                        </a:ext>
                      </a:extLst>
                    </a:gridCol>
                    <a:gridCol w="3370129">
                      <a:extLst>
                        <a:ext uri="{9D8B030D-6E8A-4147-A177-3AD203B41FA5}">
                          <a16:colId xmlns:a16="http://schemas.microsoft.com/office/drawing/2014/main" val="2155747951"/>
                        </a:ext>
                      </a:extLst>
                    </a:gridCol>
                    <a:gridCol w="3370129">
                      <a:extLst>
                        <a:ext uri="{9D8B030D-6E8A-4147-A177-3AD203B41FA5}">
                          <a16:colId xmlns:a16="http://schemas.microsoft.com/office/drawing/2014/main" val="1089099300"/>
                        </a:ext>
                      </a:extLst>
                    </a:gridCol>
                  </a:tblGrid>
                  <a:tr h="563805">
                    <a:tc>
                      <a:txBody>
                        <a:bodyPr/>
                        <a:lstStyle/>
                        <a:p>
                          <a:endParaRPr kumimoji="1" lang="ja-JP" altLang="en-US" sz="2800" dirty="0"/>
                        </a:p>
                      </a:txBody>
                      <a:tcPr/>
                    </a:tc>
                    <a:tc>
                      <a:txBody>
                        <a:bodyPr/>
                        <a:lstStyle/>
                        <a:p>
                          <a:r>
                            <a:rPr kumimoji="1" lang="ja-JP" altLang="en-US" sz="2800" dirty="0"/>
                            <a:t>鉛フッ素</a:t>
                          </a:r>
                        </a:p>
                      </a:txBody>
                      <a:tcPr/>
                    </a:tc>
                    <a:tc>
                      <a:txBody>
                        <a:bodyPr/>
                        <a:lstStyle/>
                        <a:p>
                          <a:r>
                            <a:rPr kumimoji="1" lang="ja-JP" altLang="en-US" sz="2800" dirty="0"/>
                            <a:t>鉛ガラス</a:t>
                          </a:r>
                        </a:p>
                      </a:txBody>
                      <a:tcPr/>
                    </a:tc>
                    <a:extLst>
                      <a:ext uri="{0D108BD9-81ED-4DB2-BD59-A6C34878D82A}">
                        <a16:rowId xmlns:a16="http://schemas.microsoft.com/office/drawing/2014/main" val="2961179779"/>
                      </a:ext>
                    </a:extLst>
                  </a:tr>
                  <a:tr h="563805">
                    <a:tc>
                      <a:txBody>
                        <a:bodyPr/>
                        <a:lstStyle/>
                        <a:p>
                          <a:r>
                            <a:rPr kumimoji="1" lang="ja-JP" altLang="en-US" sz="2800" dirty="0"/>
                            <a:t>放射長</a:t>
                          </a:r>
                        </a:p>
                      </a:txBody>
                      <a:tcPr/>
                    </a:tc>
                    <a:tc>
                      <a:txBody>
                        <a:bodyPr/>
                        <a:lstStyle/>
                        <a:p>
                          <a:r>
                            <a:rPr kumimoji="1" lang="en-US" altLang="ja-JP" sz="2800" dirty="0"/>
                            <a:t>0.93cm</a:t>
                          </a:r>
                          <a:endParaRPr kumimoji="1" lang="ja-JP" altLang="en-US" sz="2800" dirty="0"/>
                        </a:p>
                      </a:txBody>
                      <a:tcPr/>
                    </a:tc>
                    <a:tc>
                      <a:txBody>
                        <a:bodyPr/>
                        <a:lstStyle/>
                        <a:p>
                          <a:r>
                            <a:rPr kumimoji="1" lang="en-US" altLang="ja-JP" sz="2800" dirty="0"/>
                            <a:t>1.7cm</a:t>
                          </a:r>
                          <a:endParaRPr kumimoji="1" lang="ja-JP" altLang="en-US" sz="2800" dirty="0"/>
                        </a:p>
                      </a:txBody>
                      <a:tcPr/>
                    </a:tc>
                    <a:extLst>
                      <a:ext uri="{0D108BD9-81ED-4DB2-BD59-A6C34878D82A}">
                        <a16:rowId xmlns:a16="http://schemas.microsoft.com/office/drawing/2014/main" val="1237140093"/>
                      </a:ext>
                    </a:extLst>
                  </a:tr>
                  <a:tr h="563805">
                    <a:tc>
                      <a:txBody>
                        <a:bodyPr/>
                        <a:lstStyle/>
                        <a:p>
                          <a:r>
                            <a:rPr kumimoji="1" lang="ja-JP" altLang="en-US" sz="2800" dirty="0"/>
                            <a:t>モリエール半径</a:t>
                          </a:r>
                        </a:p>
                      </a:txBody>
                      <a:tcPr/>
                    </a:tc>
                    <a:tc>
                      <a:txBody>
                        <a:bodyPr/>
                        <a:lstStyle/>
                        <a:p>
                          <a:r>
                            <a:rPr kumimoji="1" lang="en-US" altLang="ja-JP" sz="2800" dirty="0"/>
                            <a:t>2.22cm</a:t>
                          </a:r>
                          <a:endParaRPr kumimoji="1" lang="ja-JP" altLang="en-US" sz="2800" dirty="0"/>
                        </a:p>
                      </a:txBody>
                      <a:tcPr/>
                    </a:tc>
                    <a:tc>
                      <a:txBody>
                        <a:bodyPr/>
                        <a:lstStyle/>
                        <a:p>
                          <a:r>
                            <a:rPr kumimoji="1" lang="en-US" altLang="ja-JP" sz="2800" dirty="0"/>
                            <a:t>2.89cm</a:t>
                          </a:r>
                          <a:endParaRPr kumimoji="1" lang="ja-JP" altLang="en-US" sz="2800" dirty="0"/>
                        </a:p>
                      </a:txBody>
                      <a:tcPr/>
                    </a:tc>
                    <a:extLst>
                      <a:ext uri="{0D108BD9-81ED-4DB2-BD59-A6C34878D82A}">
                        <a16:rowId xmlns:a16="http://schemas.microsoft.com/office/drawing/2014/main" val="2634506751"/>
                      </a:ext>
                    </a:extLst>
                  </a:tr>
                  <a:tr h="563805">
                    <a:tc>
                      <a:txBody>
                        <a:bodyPr/>
                        <a:lstStyle/>
                        <a:p>
                          <a:r>
                            <a:rPr kumimoji="1" lang="ja-JP" altLang="en-US" sz="2800" dirty="0"/>
                            <a:t>密度</a:t>
                          </a:r>
                        </a:p>
                      </a:txBody>
                      <a:tcPr/>
                    </a:tc>
                    <a:tc>
                      <a:txBody>
                        <a:bodyPr/>
                        <a:lstStyle/>
                        <a:p>
                          <a:r>
                            <a:rPr kumimoji="1" lang="en-US" altLang="ja-JP" sz="2800" dirty="0">
                              <a:latin typeface="+mn-lt"/>
                            </a:rPr>
                            <a:t>7.77g/</a:t>
                          </a:r>
                          <a14:m>
                            <m:oMath xmlns:m="http://schemas.openxmlformats.org/officeDocument/2006/math">
                              <m:sSup>
                                <m:sSupPr>
                                  <m:ctrlPr>
                                    <a:rPr kumimoji="1" lang="en-US" altLang="ja-JP" sz="2800" i="0" dirty="0" smtClean="0">
                                      <a:latin typeface="+mn-lt"/>
                                    </a:rPr>
                                  </m:ctrlPr>
                                </m:sSupPr>
                                <m:e>
                                  <m:r>
                                    <m:rPr>
                                      <m:sty m:val="p"/>
                                    </m:rPr>
                                    <a:rPr kumimoji="1" lang="en-US" altLang="ja-JP" sz="2800" b="0" i="0" dirty="0" smtClean="0">
                                      <a:latin typeface="+mn-lt"/>
                                    </a:rPr>
                                    <m:t>cm</m:t>
                                  </m:r>
                                </m:e>
                                <m:sup>
                                  <m:r>
                                    <a:rPr kumimoji="1" lang="en-US" altLang="ja-JP" sz="2800" b="0" i="0" dirty="0" smtClean="0">
                                      <a:latin typeface="+mn-lt"/>
                                    </a:rPr>
                                    <m:t>3</m:t>
                                  </m:r>
                                </m:sup>
                              </m:sSup>
                            </m:oMath>
                          </a14:m>
                          <a:endParaRPr kumimoji="1" lang="ja-JP" altLang="en-US" sz="2800" i="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2800" dirty="0">
                              <a:latin typeface="+mn-lt"/>
                            </a:rPr>
                            <a:t>5.2g</a:t>
                          </a:r>
                          <a:r>
                            <a:rPr kumimoji="1" lang="en-US" altLang="ja-JP" sz="2800" i="0" dirty="0">
                              <a:latin typeface="+mn-lt"/>
                            </a:rPr>
                            <a:t>/</a:t>
                          </a:r>
                          <a14:m>
                            <m:oMath xmlns:m="http://schemas.openxmlformats.org/officeDocument/2006/math">
                              <m:sSup>
                                <m:sSupPr>
                                  <m:ctrlPr>
                                    <a:rPr kumimoji="1" lang="en-US" altLang="ja-JP" sz="2800" i="0" dirty="0" smtClean="0">
                                      <a:latin typeface="+mn-lt"/>
                                    </a:rPr>
                                  </m:ctrlPr>
                                </m:sSupPr>
                                <m:e>
                                  <m:r>
                                    <m:rPr>
                                      <m:sty m:val="p"/>
                                    </m:rPr>
                                    <a:rPr kumimoji="1" lang="en-US" altLang="ja-JP" sz="2800" b="0" i="0" dirty="0" smtClean="0">
                                      <a:latin typeface="+mn-lt"/>
                                    </a:rPr>
                                    <m:t>cm</m:t>
                                  </m:r>
                                </m:e>
                                <m:sup>
                                  <m:r>
                                    <a:rPr kumimoji="1" lang="en-US" altLang="ja-JP" sz="2800" b="0" i="0" dirty="0" smtClean="0">
                                      <a:latin typeface="+mn-lt"/>
                                    </a:rPr>
                                    <m:t>3</m:t>
                                  </m:r>
                                </m:sup>
                              </m:sSup>
                            </m:oMath>
                          </a14:m>
                          <a:endParaRPr kumimoji="1" lang="ja-JP" altLang="en-US" sz="2800" i="0" dirty="0">
                            <a:latin typeface="+mn-lt"/>
                          </a:endParaRPr>
                        </a:p>
                      </a:txBody>
                      <a:tcPr/>
                    </a:tc>
                    <a:extLst>
                      <a:ext uri="{0D108BD9-81ED-4DB2-BD59-A6C34878D82A}">
                        <a16:rowId xmlns:a16="http://schemas.microsoft.com/office/drawing/2014/main" val="3107076558"/>
                      </a:ext>
                    </a:extLst>
                  </a:tr>
                  <a:tr h="563805">
                    <a:tc>
                      <a:txBody>
                        <a:bodyPr/>
                        <a:lstStyle/>
                        <a:p>
                          <a:r>
                            <a:rPr kumimoji="1" lang="ja-JP" altLang="en-US" sz="2800" dirty="0"/>
                            <a:t>屈折率</a:t>
                          </a:r>
                        </a:p>
                      </a:txBody>
                      <a:tcPr/>
                    </a:tc>
                    <a:tc>
                      <a:txBody>
                        <a:bodyPr/>
                        <a:lstStyle/>
                        <a:p>
                          <a:r>
                            <a:rPr kumimoji="1" lang="en-US" altLang="ja-JP" sz="2800" dirty="0"/>
                            <a:t>1.82</a:t>
                          </a:r>
                          <a:endParaRPr kumimoji="1" lang="ja-JP" altLang="en-US" sz="2800" dirty="0"/>
                        </a:p>
                      </a:txBody>
                      <a:tcPr/>
                    </a:tc>
                    <a:tc>
                      <a:txBody>
                        <a:bodyPr/>
                        <a:lstStyle/>
                        <a:p>
                          <a:r>
                            <a:rPr kumimoji="1" lang="en-US" altLang="ja-JP" sz="2800" dirty="0"/>
                            <a:t>1.81</a:t>
                          </a:r>
                          <a:endParaRPr kumimoji="1" lang="ja-JP" altLang="en-US" sz="2800" dirty="0"/>
                        </a:p>
                      </a:txBody>
                      <a:tcPr/>
                    </a:tc>
                    <a:extLst>
                      <a:ext uri="{0D108BD9-81ED-4DB2-BD59-A6C34878D82A}">
                        <a16:rowId xmlns:a16="http://schemas.microsoft.com/office/drawing/2014/main" val="588379998"/>
                      </a:ext>
                    </a:extLst>
                  </a:tr>
                </a:tbl>
              </a:graphicData>
            </a:graphic>
          </p:graphicFrame>
        </mc:Choice>
        <mc:Fallback>
          <p:graphicFrame>
            <p:nvGraphicFramePr>
              <p:cNvPr id="4" name="表 4">
                <a:extLst>
                  <a:ext uri="{FF2B5EF4-FFF2-40B4-BE49-F238E27FC236}">
                    <a16:creationId xmlns:a16="http://schemas.microsoft.com/office/drawing/2014/main" id="{E9E029C0-7EAB-D879-FB67-7458004359B2}"/>
                  </a:ext>
                </a:extLst>
              </p:cNvPr>
              <p:cNvGraphicFramePr>
                <a:graphicFrameLocks noGrp="1"/>
              </p:cNvGraphicFramePr>
              <p:nvPr>
                <p:extLst>
                  <p:ext uri="{D42A27DB-BD31-4B8C-83A1-F6EECF244321}">
                    <p14:modId xmlns:p14="http://schemas.microsoft.com/office/powerpoint/2010/main" val="571342964"/>
                  </p:ext>
                </p:extLst>
              </p:nvPr>
            </p:nvGraphicFramePr>
            <p:xfrm>
              <a:off x="1319612" y="3656839"/>
              <a:ext cx="10110387" cy="2819025"/>
            </p:xfrm>
            <a:graphic>
              <a:graphicData uri="http://schemas.openxmlformats.org/drawingml/2006/table">
                <a:tbl>
                  <a:tblPr firstRow="1" bandRow="1">
                    <a:tableStyleId>{5C22544A-7EE6-4342-B048-85BDC9FD1C3A}</a:tableStyleId>
                  </a:tblPr>
                  <a:tblGrid>
                    <a:gridCol w="3370129">
                      <a:extLst>
                        <a:ext uri="{9D8B030D-6E8A-4147-A177-3AD203B41FA5}">
                          <a16:colId xmlns:a16="http://schemas.microsoft.com/office/drawing/2014/main" val="211460960"/>
                        </a:ext>
                      </a:extLst>
                    </a:gridCol>
                    <a:gridCol w="3370129">
                      <a:extLst>
                        <a:ext uri="{9D8B030D-6E8A-4147-A177-3AD203B41FA5}">
                          <a16:colId xmlns:a16="http://schemas.microsoft.com/office/drawing/2014/main" val="2155747951"/>
                        </a:ext>
                      </a:extLst>
                    </a:gridCol>
                    <a:gridCol w="3370129">
                      <a:extLst>
                        <a:ext uri="{9D8B030D-6E8A-4147-A177-3AD203B41FA5}">
                          <a16:colId xmlns:a16="http://schemas.microsoft.com/office/drawing/2014/main" val="1089099300"/>
                        </a:ext>
                      </a:extLst>
                    </a:gridCol>
                  </a:tblGrid>
                  <a:tr h="563805">
                    <a:tc>
                      <a:txBody>
                        <a:bodyPr/>
                        <a:lstStyle/>
                        <a:p>
                          <a:endParaRPr kumimoji="1" lang="ja-JP" altLang="en-US" sz="2800" dirty="0"/>
                        </a:p>
                      </a:txBody>
                      <a:tcPr/>
                    </a:tc>
                    <a:tc>
                      <a:txBody>
                        <a:bodyPr/>
                        <a:lstStyle/>
                        <a:p>
                          <a:r>
                            <a:rPr kumimoji="1" lang="ja-JP" altLang="en-US" sz="2800" dirty="0"/>
                            <a:t>鉛フッ素</a:t>
                          </a:r>
                        </a:p>
                      </a:txBody>
                      <a:tcPr/>
                    </a:tc>
                    <a:tc>
                      <a:txBody>
                        <a:bodyPr/>
                        <a:lstStyle/>
                        <a:p>
                          <a:r>
                            <a:rPr kumimoji="1" lang="ja-JP" altLang="en-US" sz="2800" dirty="0"/>
                            <a:t>鉛ガラス</a:t>
                          </a:r>
                        </a:p>
                      </a:txBody>
                      <a:tcPr/>
                    </a:tc>
                    <a:extLst>
                      <a:ext uri="{0D108BD9-81ED-4DB2-BD59-A6C34878D82A}">
                        <a16:rowId xmlns:a16="http://schemas.microsoft.com/office/drawing/2014/main" val="2961179779"/>
                      </a:ext>
                    </a:extLst>
                  </a:tr>
                  <a:tr h="563805">
                    <a:tc>
                      <a:txBody>
                        <a:bodyPr/>
                        <a:lstStyle/>
                        <a:p>
                          <a:r>
                            <a:rPr kumimoji="1" lang="ja-JP" altLang="en-US" sz="2800" dirty="0"/>
                            <a:t>放射長</a:t>
                          </a:r>
                        </a:p>
                      </a:txBody>
                      <a:tcPr/>
                    </a:tc>
                    <a:tc>
                      <a:txBody>
                        <a:bodyPr/>
                        <a:lstStyle/>
                        <a:p>
                          <a:r>
                            <a:rPr kumimoji="1" lang="en-US" altLang="ja-JP" sz="2800" dirty="0"/>
                            <a:t>0.93cm</a:t>
                          </a:r>
                          <a:endParaRPr kumimoji="1" lang="ja-JP" altLang="en-US" sz="2800" dirty="0"/>
                        </a:p>
                      </a:txBody>
                      <a:tcPr/>
                    </a:tc>
                    <a:tc>
                      <a:txBody>
                        <a:bodyPr/>
                        <a:lstStyle/>
                        <a:p>
                          <a:r>
                            <a:rPr kumimoji="1" lang="en-US" altLang="ja-JP" sz="2800" dirty="0"/>
                            <a:t>1.7cm</a:t>
                          </a:r>
                          <a:endParaRPr kumimoji="1" lang="ja-JP" altLang="en-US" sz="2800" dirty="0"/>
                        </a:p>
                      </a:txBody>
                      <a:tcPr/>
                    </a:tc>
                    <a:extLst>
                      <a:ext uri="{0D108BD9-81ED-4DB2-BD59-A6C34878D82A}">
                        <a16:rowId xmlns:a16="http://schemas.microsoft.com/office/drawing/2014/main" val="1237140093"/>
                      </a:ext>
                    </a:extLst>
                  </a:tr>
                  <a:tr h="563805">
                    <a:tc>
                      <a:txBody>
                        <a:bodyPr/>
                        <a:lstStyle/>
                        <a:p>
                          <a:r>
                            <a:rPr kumimoji="1" lang="ja-JP" altLang="en-US" sz="2800" dirty="0"/>
                            <a:t>モリエール半径</a:t>
                          </a:r>
                        </a:p>
                      </a:txBody>
                      <a:tcPr/>
                    </a:tc>
                    <a:tc>
                      <a:txBody>
                        <a:bodyPr/>
                        <a:lstStyle/>
                        <a:p>
                          <a:r>
                            <a:rPr kumimoji="1" lang="en-US" altLang="ja-JP" sz="2800" dirty="0"/>
                            <a:t>2.22cm</a:t>
                          </a:r>
                          <a:endParaRPr kumimoji="1" lang="ja-JP" altLang="en-US" sz="2800" dirty="0"/>
                        </a:p>
                      </a:txBody>
                      <a:tcPr/>
                    </a:tc>
                    <a:tc>
                      <a:txBody>
                        <a:bodyPr/>
                        <a:lstStyle/>
                        <a:p>
                          <a:r>
                            <a:rPr kumimoji="1" lang="en-US" altLang="ja-JP" sz="2800" dirty="0"/>
                            <a:t>2.89cm</a:t>
                          </a:r>
                          <a:endParaRPr kumimoji="1" lang="ja-JP" altLang="en-US" sz="2800" dirty="0"/>
                        </a:p>
                      </a:txBody>
                      <a:tcPr/>
                    </a:tc>
                    <a:extLst>
                      <a:ext uri="{0D108BD9-81ED-4DB2-BD59-A6C34878D82A}">
                        <a16:rowId xmlns:a16="http://schemas.microsoft.com/office/drawing/2014/main" val="2634506751"/>
                      </a:ext>
                    </a:extLst>
                  </a:tr>
                  <a:tr h="563805">
                    <a:tc>
                      <a:txBody>
                        <a:bodyPr/>
                        <a:lstStyle/>
                        <a:p>
                          <a:r>
                            <a:rPr kumimoji="1" lang="ja-JP" altLang="en-US" sz="2800" dirty="0"/>
                            <a:t>密度</a:t>
                          </a:r>
                        </a:p>
                      </a:txBody>
                      <a:tcPr/>
                    </a:tc>
                    <a:tc>
                      <a:txBody>
                        <a:bodyPr/>
                        <a:lstStyle/>
                        <a:p>
                          <a:endParaRPr lang="ja-JP"/>
                        </a:p>
                      </a:txBody>
                      <a:tcPr>
                        <a:blipFill>
                          <a:blip r:embed="rId4"/>
                          <a:stretch>
                            <a:fillRect l="-100181" t="-312903" r="-100904" b="-121505"/>
                          </a:stretch>
                        </a:blipFill>
                      </a:tcPr>
                    </a:tc>
                    <a:tc>
                      <a:txBody>
                        <a:bodyPr/>
                        <a:lstStyle/>
                        <a:p>
                          <a:endParaRPr lang="ja-JP"/>
                        </a:p>
                      </a:txBody>
                      <a:tcPr>
                        <a:blipFill>
                          <a:blip r:embed="rId4"/>
                          <a:stretch>
                            <a:fillRect l="-200181" t="-312903" r="-904" b="-121505"/>
                          </a:stretch>
                        </a:blipFill>
                      </a:tcPr>
                    </a:tc>
                    <a:extLst>
                      <a:ext uri="{0D108BD9-81ED-4DB2-BD59-A6C34878D82A}">
                        <a16:rowId xmlns:a16="http://schemas.microsoft.com/office/drawing/2014/main" val="3107076558"/>
                      </a:ext>
                    </a:extLst>
                  </a:tr>
                  <a:tr h="563805">
                    <a:tc>
                      <a:txBody>
                        <a:bodyPr/>
                        <a:lstStyle/>
                        <a:p>
                          <a:r>
                            <a:rPr kumimoji="1" lang="ja-JP" altLang="en-US" sz="2800" dirty="0"/>
                            <a:t>屈折率</a:t>
                          </a:r>
                        </a:p>
                      </a:txBody>
                      <a:tcPr/>
                    </a:tc>
                    <a:tc>
                      <a:txBody>
                        <a:bodyPr/>
                        <a:lstStyle/>
                        <a:p>
                          <a:r>
                            <a:rPr kumimoji="1" lang="en-US" altLang="ja-JP" sz="2800" dirty="0"/>
                            <a:t>1.82</a:t>
                          </a:r>
                          <a:endParaRPr kumimoji="1" lang="ja-JP" altLang="en-US" sz="2800" dirty="0"/>
                        </a:p>
                      </a:txBody>
                      <a:tcPr/>
                    </a:tc>
                    <a:tc>
                      <a:txBody>
                        <a:bodyPr/>
                        <a:lstStyle/>
                        <a:p>
                          <a:r>
                            <a:rPr kumimoji="1" lang="en-US" altLang="ja-JP" sz="2800" dirty="0"/>
                            <a:t>1.81</a:t>
                          </a:r>
                          <a:endParaRPr kumimoji="1" lang="ja-JP" altLang="en-US" sz="2800" dirty="0"/>
                        </a:p>
                      </a:txBody>
                      <a:tcPr/>
                    </a:tc>
                    <a:extLst>
                      <a:ext uri="{0D108BD9-81ED-4DB2-BD59-A6C34878D82A}">
                        <a16:rowId xmlns:a16="http://schemas.microsoft.com/office/drawing/2014/main" val="588379998"/>
                      </a:ext>
                    </a:extLst>
                  </a:tr>
                </a:tbl>
              </a:graphicData>
            </a:graphic>
          </p:graphicFrame>
        </mc:Fallback>
      </mc:AlternateContent>
      <p:sp>
        <p:nvSpPr>
          <p:cNvPr id="5" name="スライド番号プレースホルダー 4">
            <a:extLst>
              <a:ext uri="{FF2B5EF4-FFF2-40B4-BE49-F238E27FC236}">
                <a16:creationId xmlns:a16="http://schemas.microsoft.com/office/drawing/2014/main" id="{3B547AAF-C0C5-E350-8773-563005A4C0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5</a:t>
            </a:fld>
            <a:endParaRPr lang="ja-JP" altLang="en-US"/>
          </a:p>
        </p:txBody>
      </p:sp>
    </p:spTree>
    <p:extLst>
      <p:ext uri="{BB962C8B-B14F-4D97-AF65-F5344CB8AC3E}">
        <p14:creationId xmlns:p14="http://schemas.microsoft.com/office/powerpoint/2010/main" val="417265615"/>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7" name="図 6" descr="ダイアグラム, ヒストグラム&#10;&#10;自動的に生成された説明">
            <a:extLst>
              <a:ext uri="{FF2B5EF4-FFF2-40B4-BE49-F238E27FC236}">
                <a16:creationId xmlns:a16="http://schemas.microsoft.com/office/drawing/2014/main" id="{40556B14-C7E1-66F9-11BF-D08761530650}"/>
              </a:ext>
            </a:extLst>
          </p:cNvPr>
          <p:cNvPicPr>
            <a:picLocks noChangeAspect="1"/>
          </p:cNvPicPr>
          <p:nvPr/>
        </p:nvPicPr>
        <p:blipFill>
          <a:blip r:embed="rId4"/>
          <a:stretch>
            <a:fillRect/>
          </a:stretch>
        </p:blipFill>
        <p:spPr>
          <a:xfrm>
            <a:off x="618321" y="2510100"/>
            <a:ext cx="5202448" cy="3569765"/>
          </a:xfrm>
          <a:prstGeom prst="rect">
            <a:avLst/>
          </a:prstGeom>
        </p:spPr>
      </p:pic>
      <mc:AlternateContent xmlns:mc="http://schemas.openxmlformats.org/markup-compatibility/2006" xmlns:a14="http://schemas.microsoft.com/office/drawing/2010/main">
        <mc:Choice Requires="a14">
          <p:sp>
            <p:nvSpPr>
              <p:cNvPr id="103" name="Google Shape;103;p4"/>
              <p:cNvSpPr txBox="1">
                <a:spLocks noGrp="1"/>
              </p:cNvSpPr>
              <p:nvPr>
                <p:ph type="title"/>
              </p:nvPr>
            </p:nvSpPr>
            <p:spPr>
              <a:xfrm>
                <a:off x="360528" y="-76440"/>
                <a:ext cx="10515600" cy="1325563"/>
              </a:xfrm>
              <a:prstGeom prst="rect">
                <a:avLst/>
              </a:prstGeom>
              <a:noFill/>
              <a:ln>
                <a:noFill/>
              </a:ln>
            </p:spPr>
            <p:txBody>
              <a:bodyPr spcFirstLastPara="1" wrap="square" lIns="91425" tIns="45700" rIns="91425" bIns="45700" anchor="ctr" anchorCtr="0">
                <a:normAutofit/>
              </a:bodyPr>
              <a:lstStyle/>
              <a:p>
                <a:pPr lvl="0">
                  <a:buSzPts val="4400"/>
                </a:pPr>
                <a14:m>
                  <m:oMath xmlns:m="http://schemas.openxmlformats.org/officeDocument/2006/math">
                    <m:d>
                      <m:dPr>
                        <m:ctrlPr>
                          <a:rPr lang="en-US" altLang="ja-JP" b="0" i="1" smtClean="0">
                            <a:latin typeface="Cambria Math" panose="02040503050406030204" pitchFamily="18" charset="0"/>
                          </a:rPr>
                        </m:ctrlPr>
                      </m:dPr>
                      <m:e>
                        <m:sSup>
                          <m:sSupPr>
                            <m:ctrlPr>
                              <a:rPr lang="en-US" altLang="ja-JP" i="1" dirty="0">
                                <a:latin typeface="Cambria Math" panose="02040503050406030204" pitchFamily="18" charset="0"/>
                              </a:rPr>
                            </m:ctrlPr>
                          </m:sSupPr>
                          <m:e>
                            <m:r>
                              <a:rPr lang="en-US" altLang="ja-JP" i="1" dirty="0">
                                <a:latin typeface="Cambria Math" panose="02040503050406030204" pitchFamily="18" charset="0"/>
                              </a:rPr>
                              <m:t>𝐾</m:t>
                            </m:r>
                          </m:e>
                          <m:sup>
                            <m:r>
                              <a:rPr lang="en-US" altLang="ja-JP" i="1" dirty="0">
                                <a:latin typeface="Cambria Math" panose="02040503050406030204" pitchFamily="18" charset="0"/>
                              </a:rPr>
                              <m:t>−</m:t>
                            </m:r>
                          </m:sup>
                        </m:sSup>
                        <m:r>
                          <a:rPr lang="en-US" altLang="ja-JP" b="0" i="1" dirty="0" smtClean="0">
                            <a:latin typeface="Cambria Math" panose="02040503050406030204" pitchFamily="18" charset="0"/>
                          </a:rPr>
                          <m:t>,</m:t>
                        </m:r>
                        <m:sSup>
                          <m:sSupPr>
                            <m:ctrlPr>
                              <a:rPr lang="ja-JP" altLang="en-US" i="1" dirty="0">
                                <a:latin typeface="Cambria Math" panose="02040503050406030204" pitchFamily="18" charset="0"/>
                              </a:rPr>
                            </m:ctrlPr>
                          </m:sSupPr>
                          <m:e>
                            <m:r>
                              <a:rPr lang="en-US" altLang="ja-JP" i="1" dirty="0">
                                <a:latin typeface="Cambria Math" panose="02040503050406030204" pitchFamily="18" charset="0"/>
                              </a:rPr>
                              <m:t>𝜋</m:t>
                            </m:r>
                          </m:e>
                          <m:sup>
                            <m:r>
                              <a:rPr lang="en-US" altLang="ja-JP" i="1" dirty="0">
                                <a:latin typeface="Cambria Math" panose="02040503050406030204" pitchFamily="18" charset="0"/>
                              </a:rPr>
                              <m:t>0</m:t>
                            </m:r>
                          </m:sup>
                        </m:sSup>
                      </m:e>
                    </m:d>
                    <m:r>
                      <a:rPr lang="ja-JP" altLang="en-US" i="1">
                        <a:latin typeface="Cambria Math" panose="02040503050406030204" pitchFamily="18" charset="0"/>
                      </a:rPr>
                      <m:t>反応</m:t>
                    </m:r>
                  </m:oMath>
                </a14:m>
                <a:r>
                  <a:rPr lang="ja-JP" altLang="en-US" dirty="0"/>
                  <a:t>による</a:t>
                </a:r>
                <a14:m>
                  <m:oMath xmlns:m="http://schemas.openxmlformats.org/officeDocument/2006/math">
                    <m:sPre>
                      <m:sPrePr>
                        <m:ctrlPr>
                          <a:rPr lang="ja-JP" altLang="en-US" i="1">
                            <a:latin typeface="Cambria Math" panose="02040503050406030204" pitchFamily="18" charset="0"/>
                          </a:rPr>
                        </m:ctrlPr>
                      </m:sPrePr>
                      <m:sub>
                        <m:r>
                          <m:rPr>
                            <m:sty m:val="p"/>
                          </m:rPr>
                          <a:rPr lang="en-US" altLang="ja-JP" i="1">
                            <a:latin typeface="Cambria Math" panose="02040503050406030204" pitchFamily="18" charset="0"/>
                          </a:rPr>
                          <m:t>Λ</m:t>
                        </m:r>
                      </m:sub>
                      <m:sup>
                        <m:r>
                          <a:rPr lang="en-US" altLang="ja-JP" i="1">
                            <a:latin typeface="Cambria Math" panose="02040503050406030204" pitchFamily="18" charset="0"/>
                          </a:rPr>
                          <m:t>4</m:t>
                        </m:r>
                      </m:sup>
                      <m:e>
                        <m:r>
                          <m:rPr>
                            <m:sty m:val="p"/>
                          </m:rPr>
                          <a:rPr lang="en-US" altLang="ja-JP" i="1">
                            <a:latin typeface="Cambria Math" panose="02040503050406030204" pitchFamily="18" charset="0"/>
                          </a:rPr>
                          <m:t>H</m:t>
                        </m:r>
                      </m:e>
                    </m:sPre>
                  </m:oMath>
                </a14:m>
                <a:r>
                  <a:rPr lang="ja-JP" altLang="en-US" dirty="0"/>
                  <a:t>生成の確認</a:t>
                </a:r>
                <a:endParaRPr dirty="0"/>
              </a:p>
            </p:txBody>
          </p:sp>
        </mc:Choice>
        <mc:Fallback xmlns="">
          <p:sp>
            <p:nvSpPr>
              <p:cNvPr id="103" name="Google Shape;103;p4"/>
              <p:cNvSpPr txBox="1">
                <a:spLocks noGrp="1" noRot="1" noChangeAspect="1" noMove="1" noResize="1" noEditPoints="1" noAdjustHandles="1" noChangeArrowheads="1" noChangeShapeType="1" noTextEdit="1"/>
              </p:cNvSpPr>
              <p:nvPr>
                <p:ph type="title"/>
              </p:nvPr>
            </p:nvSpPr>
            <p:spPr>
              <a:xfrm>
                <a:off x="360528" y="-76440"/>
                <a:ext cx="10515600" cy="1325563"/>
              </a:xfrm>
              <a:prstGeom prst="rect">
                <a:avLst/>
              </a:prstGeom>
              <a:blipFill>
                <a:blip r:embed="rId5"/>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4" name="Google Shape;104;p4"/>
              <p:cNvSpPr txBox="1">
                <a:spLocks noGrp="1"/>
              </p:cNvSpPr>
              <p:nvPr>
                <p:ph type="body" idx="1"/>
              </p:nvPr>
            </p:nvSpPr>
            <p:spPr>
              <a:xfrm>
                <a:off x="757476" y="907349"/>
                <a:ext cx="10908323" cy="1370157"/>
              </a:xfrm>
              <a:prstGeom prst="rect">
                <a:avLst/>
              </a:prstGeom>
              <a:noFill/>
              <a:ln>
                <a:noFill/>
              </a:ln>
            </p:spPr>
            <p:txBody>
              <a:bodyPr spcFirstLastPara="1" wrap="square" lIns="91425" tIns="45700" rIns="91425" bIns="45700" anchor="t" anchorCtr="0">
                <a:noAutofit/>
              </a:bodyPr>
              <a:lstStyle/>
              <a:p>
                <a:pPr marL="177800" lvl="0" indent="0" algn="l" rtl="0">
                  <a:lnSpc>
                    <a:spcPct val="120000"/>
                  </a:lnSpc>
                  <a:spcBef>
                    <a:spcPts val="0"/>
                  </a:spcBef>
                  <a:spcAft>
                    <a:spcPts val="0"/>
                  </a:spcAft>
                  <a:buClr>
                    <a:schemeClr val="dk1"/>
                  </a:buClr>
                  <a:buSzPts val="2800"/>
                  <a:buNone/>
                </a:pPr>
                <a:r>
                  <a:rPr lang="ja-JP" altLang="en-US" dirty="0"/>
                  <a:t>・</a:t>
                </a:r>
                <a:r>
                  <a:rPr lang="en-US" altLang="ja-JP" dirty="0"/>
                  <a:t>E73</a:t>
                </a:r>
                <a:r>
                  <a:rPr lang="ja-JP" altLang="en-US" dirty="0"/>
                  <a:t>実験のパイロット実験として</a:t>
                </a:r>
                <a14:m>
                  <m:oMath xmlns:m="http://schemas.openxmlformats.org/officeDocument/2006/math">
                    <m:sPre>
                      <m:sPrePr>
                        <m:ctrlPr>
                          <a:rPr lang="en-US" altLang="ja-JP" i="1" dirty="0" smtClean="0">
                            <a:latin typeface="Cambria Math" panose="02040503050406030204" pitchFamily="18" charset="0"/>
                          </a:rPr>
                        </m:ctrlPr>
                      </m:sPrePr>
                      <m:sub/>
                      <m:sup>
                        <m:r>
                          <a:rPr lang="en-US" altLang="ja-JP" b="0" i="0" dirty="0" smtClean="0">
                            <a:latin typeface="Cambria Math" panose="02040503050406030204" pitchFamily="18" charset="0"/>
                          </a:rPr>
                          <m:t>4</m:t>
                        </m:r>
                      </m:sup>
                      <m:e>
                        <m:r>
                          <m:rPr>
                            <m:sty m:val="p"/>
                          </m:rPr>
                          <a:rPr lang="en-US" altLang="ja-JP" b="0" i="0" smtClean="0">
                            <a:latin typeface="Cambria Math" panose="02040503050406030204" pitchFamily="18" charset="0"/>
                          </a:rPr>
                          <m:t>He</m:t>
                        </m:r>
                      </m:e>
                    </m:sPre>
                    <m:r>
                      <a:rPr lang="en-US" altLang="ja-JP" b="0" i="1" smtClean="0">
                        <a:latin typeface="Cambria Math" panose="02040503050406030204" pitchFamily="18" charset="0"/>
                      </a:rPr>
                      <m:t>(</m:t>
                    </m:r>
                    <m:sSup>
                      <m:sSupPr>
                        <m:ctrlPr>
                          <a:rPr lang="en-US" altLang="ja-JP" i="1" dirty="0">
                            <a:latin typeface="Cambria Math" panose="02040503050406030204" pitchFamily="18" charset="0"/>
                          </a:rPr>
                        </m:ctrlPr>
                      </m:sSupPr>
                      <m:e>
                        <m:r>
                          <a:rPr lang="en-US" altLang="ja-JP" i="1" dirty="0">
                            <a:latin typeface="Cambria Math" panose="02040503050406030204" pitchFamily="18" charset="0"/>
                          </a:rPr>
                          <m:t>𝐾</m:t>
                        </m:r>
                      </m:e>
                      <m:sup>
                        <m:r>
                          <a:rPr lang="en-US" altLang="ja-JP" i="1" dirty="0">
                            <a:latin typeface="Cambria Math" panose="02040503050406030204" pitchFamily="18" charset="0"/>
                          </a:rPr>
                          <m:t>−</m:t>
                        </m:r>
                      </m:sup>
                    </m:sSup>
                    <m:r>
                      <a:rPr lang="en-US" altLang="ja-JP" b="0" i="1" dirty="0" smtClean="0">
                        <a:latin typeface="Cambria Math" panose="02040503050406030204" pitchFamily="18" charset="0"/>
                      </a:rPr>
                      <m:t>,</m:t>
                    </m:r>
                    <m:sSup>
                      <m:sSupPr>
                        <m:ctrlPr>
                          <a:rPr lang="ja-JP" altLang="en-US" i="1" dirty="0">
                            <a:latin typeface="Cambria Math" panose="02040503050406030204" pitchFamily="18" charset="0"/>
                          </a:rPr>
                        </m:ctrlPr>
                      </m:sSupPr>
                      <m:e>
                        <m:r>
                          <a:rPr lang="en-US" altLang="ja-JP" i="1" dirty="0">
                            <a:latin typeface="Cambria Math" panose="02040503050406030204" pitchFamily="18" charset="0"/>
                          </a:rPr>
                          <m:t>𝜋</m:t>
                        </m:r>
                      </m:e>
                      <m:sup>
                        <m:r>
                          <a:rPr lang="en-US" altLang="ja-JP" i="1" dirty="0">
                            <a:latin typeface="Cambria Math" panose="02040503050406030204" pitchFamily="18" charset="0"/>
                          </a:rPr>
                          <m:t>0</m:t>
                        </m:r>
                      </m:sup>
                    </m:sSup>
                    <m:r>
                      <a:rPr lang="en-US" altLang="ja-JP" b="0" i="1" smtClean="0">
                        <a:latin typeface="Cambria Math" panose="02040503050406030204" pitchFamily="18" charset="0"/>
                      </a:rPr>
                      <m:t>)</m:t>
                    </m:r>
                    <m:sPre>
                      <m:sPrePr>
                        <m:ctrlPr>
                          <a:rPr lang="ja-JP" altLang="en-US" i="1" smtClean="0">
                            <a:latin typeface="Cambria Math" panose="02040503050406030204" pitchFamily="18" charset="0"/>
                          </a:rPr>
                        </m:ctrlPr>
                      </m:sPrePr>
                      <m:sub>
                        <m:r>
                          <m:rPr>
                            <m:sty m:val="p"/>
                          </m:rPr>
                          <a:rPr lang="en-US" altLang="ja-JP" i="1">
                            <a:latin typeface="Cambria Math" panose="02040503050406030204" pitchFamily="18" charset="0"/>
                          </a:rPr>
                          <m:t>Λ</m:t>
                        </m:r>
                      </m:sub>
                      <m:sup>
                        <m:r>
                          <a:rPr lang="en-US" altLang="ja-JP" b="0" i="1" smtClean="0">
                            <a:latin typeface="Cambria Math" panose="02040503050406030204" pitchFamily="18" charset="0"/>
                          </a:rPr>
                          <m:t>4</m:t>
                        </m:r>
                      </m:sup>
                      <m:e>
                        <m:r>
                          <m:rPr>
                            <m:sty m:val="p"/>
                          </m:rPr>
                          <a:rPr lang="en-US" altLang="ja-JP" i="1" smtClean="0">
                            <a:latin typeface="Cambria Math" panose="02040503050406030204" pitchFamily="18" charset="0"/>
                          </a:rPr>
                          <m:t>H</m:t>
                        </m:r>
                      </m:e>
                    </m:sPre>
                    <m:r>
                      <a:rPr lang="ja-JP" altLang="en-US" i="1">
                        <a:latin typeface="Cambria Math" panose="02040503050406030204" pitchFamily="18" charset="0"/>
                      </a:rPr>
                      <m:t>実験を</m:t>
                    </m:r>
                    <m:r>
                      <a:rPr lang="ja-JP" altLang="en-US" i="1" smtClean="0">
                        <a:latin typeface="Cambria Math" panose="02040503050406030204" pitchFamily="18" charset="0"/>
                      </a:rPr>
                      <m:t>実施</m:t>
                    </m:r>
                  </m:oMath>
                </a14:m>
                <a:endParaRPr lang="en-US" altLang="ja-JP" dirty="0"/>
              </a:p>
              <a:p>
                <a:pPr marL="177800" lvl="0" indent="0" algn="l" rtl="0">
                  <a:lnSpc>
                    <a:spcPct val="120000"/>
                  </a:lnSpc>
                  <a:spcBef>
                    <a:spcPts val="0"/>
                  </a:spcBef>
                  <a:spcAft>
                    <a:spcPts val="0"/>
                  </a:spcAft>
                  <a:buClr>
                    <a:schemeClr val="dk1"/>
                  </a:buClr>
                  <a:buSzPts val="2800"/>
                  <a:buNone/>
                </a:pPr>
                <a:r>
                  <a:rPr kumimoji="1" lang="ja-JP" altLang="en-US" dirty="0"/>
                  <a:t>・明確に</a:t>
                </a:r>
                <a14:m>
                  <m:oMath xmlns:m="http://schemas.openxmlformats.org/officeDocument/2006/math">
                    <m:sPre>
                      <m:sPrePr>
                        <m:ctrlPr>
                          <a:rPr lang="ja-JP" altLang="en-US" i="1" smtClean="0">
                            <a:latin typeface="Cambria Math" panose="02040503050406030204" pitchFamily="18" charset="0"/>
                          </a:rPr>
                        </m:ctrlPr>
                      </m:sPrePr>
                      <m:sub>
                        <m:r>
                          <m:rPr>
                            <m:sty m:val="p"/>
                          </m:rPr>
                          <a:rPr lang="en-US" altLang="ja-JP" i="1">
                            <a:latin typeface="Cambria Math" panose="02040503050406030204" pitchFamily="18" charset="0"/>
                          </a:rPr>
                          <m:t>Λ</m:t>
                        </m:r>
                      </m:sub>
                      <m:sup>
                        <m:r>
                          <a:rPr lang="en-US" altLang="ja-JP" b="0" i="1" smtClean="0">
                            <a:latin typeface="Cambria Math" panose="02040503050406030204" pitchFamily="18" charset="0"/>
                          </a:rPr>
                          <m:t>4</m:t>
                        </m:r>
                      </m:sup>
                      <m:e>
                        <m:r>
                          <m:rPr>
                            <m:sty m:val="p"/>
                          </m:rPr>
                          <a:rPr lang="en-US" altLang="ja-JP" i="1" smtClean="0">
                            <a:latin typeface="Cambria Math" panose="02040503050406030204" pitchFamily="18" charset="0"/>
                          </a:rPr>
                          <m:t>H</m:t>
                        </m:r>
                      </m:e>
                    </m:sPre>
                  </m:oMath>
                </a14:m>
                <a:r>
                  <a:rPr lang="ja-JP" altLang="en-US" dirty="0"/>
                  <a:t>の識別に成功</a:t>
                </a:r>
                <a:endParaRPr lang="en-US" altLang="ja-JP" dirty="0"/>
              </a:p>
              <a:p>
                <a:pPr marL="177800" indent="0">
                  <a:lnSpc>
                    <a:spcPct val="120000"/>
                  </a:lnSpc>
                  <a:spcBef>
                    <a:spcPts val="0"/>
                  </a:spcBef>
                  <a:buSzPts val="2800"/>
                  <a:buNone/>
                </a:pPr>
                <a:r>
                  <a:rPr kumimoji="1" lang="ja-JP" altLang="en-US" dirty="0"/>
                  <a:t>・導き出された </a:t>
                </a:r>
                <a14:m>
                  <m:oMath xmlns:m="http://schemas.openxmlformats.org/officeDocument/2006/math">
                    <m:sPre>
                      <m:sPrePr>
                        <m:ctrlPr>
                          <a:rPr lang="ja-JP" altLang="en-US" i="1" smtClean="0">
                            <a:latin typeface="Cambria Math" panose="02040503050406030204" pitchFamily="18" charset="0"/>
                          </a:rPr>
                        </m:ctrlPr>
                      </m:sPrePr>
                      <m:sub>
                        <m:r>
                          <m:rPr>
                            <m:sty m:val="p"/>
                          </m:rPr>
                          <a:rPr lang="en-US" altLang="ja-JP" i="1">
                            <a:latin typeface="Cambria Math" panose="02040503050406030204" pitchFamily="18" charset="0"/>
                          </a:rPr>
                          <m:t>Λ</m:t>
                        </m:r>
                      </m:sub>
                      <m:sup>
                        <m:r>
                          <a:rPr lang="en-US" altLang="ja-JP" b="0" i="1" smtClean="0">
                            <a:latin typeface="Cambria Math" panose="02040503050406030204" pitchFamily="18" charset="0"/>
                          </a:rPr>
                          <m:t>4</m:t>
                        </m:r>
                      </m:sup>
                      <m:e>
                        <m:r>
                          <m:rPr>
                            <m:sty m:val="p"/>
                          </m:rPr>
                          <a:rPr lang="en-US" altLang="ja-JP" i="1" smtClean="0">
                            <a:latin typeface="Cambria Math" panose="02040503050406030204" pitchFamily="18" charset="0"/>
                          </a:rPr>
                          <m:t>H</m:t>
                        </m:r>
                      </m:e>
                    </m:sPre>
                    <m:r>
                      <a:rPr lang="en-US" altLang="ja-JP" i="1" smtClean="0">
                        <a:latin typeface="Cambria Math" panose="02040503050406030204" pitchFamily="18" charset="0"/>
                      </a:rPr>
                      <m:t> </m:t>
                    </m:r>
                  </m:oMath>
                </a14:m>
                <a:r>
                  <a:rPr lang="ja-JP" altLang="en-US" dirty="0"/>
                  <a:t>の寿命は過去の測定結果と一致　　</a:t>
                </a:r>
              </a:p>
            </p:txBody>
          </p:sp>
        </mc:Choice>
        <mc:Fallback xmlns="">
          <p:sp>
            <p:nvSpPr>
              <p:cNvPr id="104" name="Google Shape;104;p4"/>
              <p:cNvSpPr txBox="1">
                <a:spLocks noGrp="1" noRot="1" noChangeAspect="1" noMove="1" noResize="1" noEditPoints="1" noAdjustHandles="1" noChangeArrowheads="1" noChangeShapeType="1" noTextEdit="1"/>
              </p:cNvSpPr>
              <p:nvPr>
                <p:ph type="body" idx="1"/>
              </p:nvPr>
            </p:nvSpPr>
            <p:spPr>
              <a:xfrm>
                <a:off x="757476" y="907349"/>
                <a:ext cx="10908323" cy="1370157"/>
              </a:xfrm>
              <a:prstGeom prst="rect">
                <a:avLst/>
              </a:prstGeom>
              <a:blipFill>
                <a:blip r:embed="rId6"/>
                <a:stretch>
                  <a:fillRect t="-917" b="-32110"/>
                </a:stretch>
              </a:blipFill>
              <a:ln>
                <a:noFill/>
              </a:ln>
            </p:spPr>
            <p:txBody>
              <a:bodyPr/>
              <a:lstStyle/>
              <a:p>
                <a:r>
                  <a:rPr lang="ja-JP" altLang="en-US">
                    <a:noFill/>
                  </a:rPr>
                  <a:t> </a:t>
                </a:r>
              </a:p>
            </p:txBody>
          </p:sp>
        </mc:Fallback>
      </mc:AlternateContent>
      <p:pic>
        <p:nvPicPr>
          <p:cNvPr id="9" name="図 8" descr="ダイアグラム が含まれている画像&#10;&#10;自動的に生成された説明">
            <a:extLst>
              <a:ext uri="{FF2B5EF4-FFF2-40B4-BE49-F238E27FC236}">
                <a16:creationId xmlns:a16="http://schemas.microsoft.com/office/drawing/2014/main" id="{44BE8AD0-D7D6-C3A8-EE3E-3B1616E73D73}"/>
              </a:ext>
            </a:extLst>
          </p:cNvPr>
          <p:cNvPicPr>
            <a:picLocks noChangeAspect="1"/>
          </p:cNvPicPr>
          <p:nvPr/>
        </p:nvPicPr>
        <p:blipFill>
          <a:blip r:embed="rId7"/>
          <a:stretch>
            <a:fillRect/>
          </a:stretch>
        </p:blipFill>
        <p:spPr>
          <a:xfrm>
            <a:off x="6094863" y="2571984"/>
            <a:ext cx="5570936" cy="3592342"/>
          </a:xfrm>
          <a:prstGeom prst="rect">
            <a:avLst/>
          </a:prstGeom>
        </p:spPr>
      </p:pic>
      <p:sp>
        <p:nvSpPr>
          <p:cNvPr id="3" name="矢印: 右 2">
            <a:extLst>
              <a:ext uri="{FF2B5EF4-FFF2-40B4-BE49-F238E27FC236}">
                <a16:creationId xmlns:a16="http://schemas.microsoft.com/office/drawing/2014/main" id="{1EE7AA04-17D2-220C-EAC2-D1EF8AD938A2}"/>
              </a:ext>
            </a:extLst>
          </p:cNvPr>
          <p:cNvSpPr/>
          <p:nvPr/>
        </p:nvSpPr>
        <p:spPr>
          <a:xfrm rot="9945281">
            <a:off x="4019587" y="3518968"/>
            <a:ext cx="375139" cy="146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C57346AF-E41D-4CE4-937C-455B45DB8AC9}"/>
                  </a:ext>
                </a:extLst>
              </p:cNvPr>
              <p:cNvSpPr txBox="1"/>
              <p:nvPr/>
            </p:nvSpPr>
            <p:spPr>
              <a:xfrm>
                <a:off x="4207156" y="3019562"/>
                <a:ext cx="972461" cy="4834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Pre>
                        <m:sPrePr>
                          <m:ctrlPr>
                            <a:rPr lang="ja-JP" altLang="en-US" sz="2400" b="1" i="1" smtClean="0">
                              <a:solidFill>
                                <a:srgbClr val="0070C0"/>
                              </a:solidFill>
                              <a:latin typeface="Cambria Math" panose="02040503050406030204" pitchFamily="18" charset="0"/>
                            </a:rPr>
                          </m:ctrlPr>
                        </m:sPrePr>
                        <m:sub>
                          <m:r>
                            <a:rPr lang="en-US" altLang="ja-JP" sz="2400" b="1" i="0">
                              <a:solidFill>
                                <a:srgbClr val="0070C0"/>
                              </a:solidFill>
                              <a:latin typeface="Cambria Math" panose="02040503050406030204" pitchFamily="18" charset="0"/>
                            </a:rPr>
                            <m:t>𝚲</m:t>
                          </m:r>
                        </m:sub>
                        <m:sup>
                          <m:r>
                            <a:rPr lang="en-US" altLang="ja-JP" sz="2400" b="1" i="0" smtClean="0">
                              <a:solidFill>
                                <a:srgbClr val="0070C0"/>
                              </a:solidFill>
                              <a:latin typeface="Cambria Math" panose="02040503050406030204" pitchFamily="18" charset="0"/>
                            </a:rPr>
                            <m:t>𝟒</m:t>
                          </m:r>
                        </m:sup>
                        <m:e>
                          <m:r>
                            <a:rPr lang="en-US" altLang="ja-JP" sz="2400" b="1" i="0" smtClean="0">
                              <a:solidFill>
                                <a:srgbClr val="0070C0"/>
                              </a:solidFill>
                              <a:latin typeface="Cambria Math" panose="02040503050406030204" pitchFamily="18" charset="0"/>
                            </a:rPr>
                            <m:t>𝐇</m:t>
                          </m:r>
                          <m:r>
                            <a:rPr lang="en-US" altLang="ja-JP" sz="2400" b="1" i="0" smtClean="0">
                              <a:solidFill>
                                <a:srgbClr val="0070C0"/>
                              </a:solidFill>
                              <a:latin typeface="Cambria Math" panose="02040503050406030204" pitchFamily="18" charset="0"/>
                            </a:rPr>
                            <m:t> </m:t>
                          </m:r>
                          <m:r>
                            <a:rPr lang="en-US" altLang="ja-JP" sz="2400" b="1" i="0" smtClean="0">
                              <a:solidFill>
                                <a:srgbClr val="0070C0"/>
                              </a:solidFill>
                              <a:latin typeface="Cambria Math" panose="02040503050406030204" pitchFamily="18" charset="0"/>
                            </a:rPr>
                            <m:t>𝐩𝐞𝐚𝐤</m:t>
                          </m:r>
                        </m:e>
                      </m:sPre>
                    </m:oMath>
                  </m:oMathPara>
                </a14:m>
                <a:endParaRPr kumimoji="1" lang="ja-JP" altLang="en-US" sz="2400" b="1" dirty="0"/>
              </a:p>
            </p:txBody>
          </p:sp>
        </mc:Choice>
        <mc:Fallback xmlns="">
          <p:sp>
            <p:nvSpPr>
              <p:cNvPr id="2" name="テキスト ボックス 1">
                <a:extLst>
                  <a:ext uri="{FF2B5EF4-FFF2-40B4-BE49-F238E27FC236}">
                    <a16:creationId xmlns:a16="http://schemas.microsoft.com/office/drawing/2014/main" id="{C57346AF-E41D-4CE4-937C-455B45DB8AC9}"/>
                  </a:ext>
                </a:extLst>
              </p:cNvPr>
              <p:cNvSpPr txBox="1">
                <a:spLocks noRot="1" noChangeAspect="1" noMove="1" noResize="1" noEditPoints="1" noAdjustHandles="1" noChangeArrowheads="1" noChangeShapeType="1" noTextEdit="1"/>
              </p:cNvSpPr>
              <p:nvPr/>
            </p:nvSpPr>
            <p:spPr>
              <a:xfrm>
                <a:off x="4207156" y="3019562"/>
                <a:ext cx="972461" cy="483466"/>
              </a:xfrm>
              <a:prstGeom prst="rect">
                <a:avLst/>
              </a:prstGeom>
              <a:blipFill>
                <a:blip r:embed="rId8"/>
                <a:stretch>
                  <a:fillRect r="-41026" b="-23077"/>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BC1C57C5-088B-9E9A-C289-6BBB12016273}"/>
              </a:ext>
            </a:extLst>
          </p:cNvPr>
          <p:cNvSpPr txBox="1"/>
          <p:nvPr/>
        </p:nvSpPr>
        <p:spPr>
          <a:xfrm>
            <a:off x="3848669" y="6037543"/>
            <a:ext cx="5245215" cy="400110"/>
          </a:xfrm>
          <a:prstGeom prst="rect">
            <a:avLst/>
          </a:prstGeom>
          <a:noFill/>
        </p:spPr>
        <p:txBody>
          <a:bodyPr wrap="square" rtlCol="0">
            <a:spAutoFit/>
          </a:bodyPr>
          <a:lstStyle/>
          <a:p>
            <a:r>
              <a:rPr lang="it-IT" altLang="ja-JP" sz="2000" dirty="0"/>
              <a:t>arXiv:2302.07443v1 [nucl-ex] 15 Feb 2023</a:t>
            </a:r>
            <a:endParaRPr kumimoji="1" lang="ja-JP" altLang="en-US" sz="2000" dirty="0"/>
          </a:p>
        </p:txBody>
      </p:sp>
      <p:sp>
        <p:nvSpPr>
          <p:cNvPr id="5" name="テキスト ボックス 4">
            <a:extLst>
              <a:ext uri="{FF2B5EF4-FFF2-40B4-BE49-F238E27FC236}">
                <a16:creationId xmlns:a16="http://schemas.microsoft.com/office/drawing/2014/main" id="{4B3C5975-272B-7861-A79C-5AB0361F4C61}"/>
              </a:ext>
            </a:extLst>
          </p:cNvPr>
          <p:cNvSpPr txBox="1"/>
          <p:nvPr/>
        </p:nvSpPr>
        <p:spPr>
          <a:xfrm>
            <a:off x="8897816" y="3121223"/>
            <a:ext cx="1822938" cy="400110"/>
          </a:xfrm>
          <a:prstGeom prst="rect">
            <a:avLst/>
          </a:prstGeom>
          <a:noFill/>
        </p:spPr>
        <p:txBody>
          <a:bodyPr wrap="square" rtlCol="0">
            <a:spAutoFit/>
          </a:bodyPr>
          <a:lstStyle/>
          <a:p>
            <a:r>
              <a:rPr lang="en-US" altLang="ja-JP" sz="2000" b="1" dirty="0"/>
              <a:t>206 ± 8±12 </a:t>
            </a:r>
            <a:r>
              <a:rPr lang="en-US" altLang="ja-JP" sz="2000" b="1" dirty="0" err="1"/>
              <a:t>ps</a:t>
            </a:r>
            <a:endParaRPr kumimoji="1" lang="ja-JP" altLang="en-US" sz="2000" b="1" dirty="0"/>
          </a:p>
        </p:txBody>
      </p:sp>
      <p:sp>
        <p:nvSpPr>
          <p:cNvPr id="6" name="スライド番号プレースホルダー 5">
            <a:extLst>
              <a:ext uri="{FF2B5EF4-FFF2-40B4-BE49-F238E27FC236}">
                <a16:creationId xmlns:a16="http://schemas.microsoft.com/office/drawing/2014/main" id="{6C9C6329-6C51-9ACB-FC82-39CBB77364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6</a:t>
            </a:fld>
            <a:endParaRPr lang="ja-JP" altLang="en-US"/>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FA515143-F010-0B5E-26FA-22ACDB0C9AD5}"/>
                  </a:ext>
                </a:extLst>
              </p:cNvPr>
              <p:cNvSpPr txBox="1"/>
              <p:nvPr/>
            </p:nvSpPr>
            <p:spPr>
              <a:xfrm>
                <a:off x="1637731" y="6370831"/>
                <a:ext cx="8675486" cy="497187"/>
              </a:xfrm>
              <a:prstGeom prst="rect">
                <a:avLst/>
              </a:prstGeom>
              <a:noFill/>
            </p:spPr>
            <p:txBody>
              <a:bodyPr wrap="square">
                <a:spAutoFit/>
              </a:bodyPr>
              <a:lstStyle/>
              <a:p>
                <a:pPr marL="177800" lvl="0" indent="0" algn="l" rtl="0">
                  <a:lnSpc>
                    <a:spcPct val="90000"/>
                  </a:lnSpc>
                  <a:spcBef>
                    <a:spcPts val="0"/>
                  </a:spcBef>
                  <a:spcAft>
                    <a:spcPts val="0"/>
                  </a:spcAft>
                  <a:buClr>
                    <a:schemeClr val="dk1"/>
                  </a:buClr>
                  <a:buSzPts val="2800"/>
                  <a:buNone/>
                </a:pPr>
                <a:r>
                  <a:rPr kumimoji="1" lang="ja-JP" altLang="en-US" sz="2800" dirty="0">
                    <a:solidFill>
                      <a:srgbClr val="FF0000"/>
                    </a:solidFill>
                  </a:rPr>
                  <a:t>この方法で</a:t>
                </a:r>
                <a14:m>
                  <m:oMath xmlns:m="http://schemas.openxmlformats.org/officeDocument/2006/math">
                    <m:sPre>
                      <m:sPrePr>
                        <m:ctrlPr>
                          <a:rPr lang="ja-JP" altLang="en-US" sz="2800" i="1" smtClean="0">
                            <a:solidFill>
                              <a:srgbClr val="FF0000"/>
                            </a:solidFill>
                            <a:latin typeface="Cambria Math" panose="02040503050406030204" pitchFamily="18" charset="0"/>
                          </a:rPr>
                        </m:ctrlPr>
                      </m:sPrePr>
                      <m:sub>
                        <m:r>
                          <m:rPr>
                            <m:sty m:val="p"/>
                          </m:rPr>
                          <a:rPr lang="en-US" altLang="ja-JP" sz="2800" i="1">
                            <a:solidFill>
                              <a:srgbClr val="FF0000"/>
                            </a:solidFill>
                            <a:latin typeface="Cambria Math" panose="02040503050406030204" pitchFamily="18" charset="0"/>
                          </a:rPr>
                          <m:t>Λ</m:t>
                        </m:r>
                      </m:sub>
                      <m:sup>
                        <m:r>
                          <a:rPr lang="en-US" altLang="ja-JP" sz="2800" i="1">
                            <a:solidFill>
                              <a:srgbClr val="FF0000"/>
                            </a:solidFill>
                            <a:latin typeface="Cambria Math" panose="02040503050406030204" pitchFamily="18" charset="0"/>
                          </a:rPr>
                          <m:t>3</m:t>
                        </m:r>
                      </m:sup>
                      <m:e>
                        <m:r>
                          <m:rPr>
                            <m:sty m:val="p"/>
                          </m:rPr>
                          <a:rPr lang="en-US" altLang="ja-JP" sz="2800" i="1">
                            <a:solidFill>
                              <a:srgbClr val="FF0000"/>
                            </a:solidFill>
                            <a:latin typeface="Cambria Math" panose="02040503050406030204" pitchFamily="18" charset="0"/>
                          </a:rPr>
                          <m:t>H</m:t>
                        </m:r>
                      </m:e>
                    </m:sPre>
                    <m:r>
                      <a:rPr lang="ja-JP" altLang="en-US" sz="2800" i="1">
                        <a:solidFill>
                          <a:srgbClr val="FF0000"/>
                        </a:solidFill>
                        <a:latin typeface="Cambria Math" panose="02040503050406030204" pitchFamily="18" charset="0"/>
                      </a:rPr>
                      <m:t>の</m:t>
                    </m:r>
                  </m:oMath>
                </a14:m>
                <a:r>
                  <a:rPr kumimoji="1" lang="ja-JP" altLang="en-US" sz="2800" dirty="0">
                    <a:solidFill>
                      <a:srgbClr val="FF0000"/>
                    </a:solidFill>
                  </a:rPr>
                  <a:t>寿命の直接測定</a:t>
                </a:r>
                <a:r>
                  <a:rPr kumimoji="1" lang="ja-JP" altLang="en-US" sz="2800">
                    <a:solidFill>
                      <a:srgbClr val="FF0000"/>
                    </a:solidFill>
                  </a:rPr>
                  <a:t>を行えることを確認</a:t>
                </a:r>
                <a:endParaRPr kumimoji="1" lang="en-US" altLang="ja-JP" sz="2800" dirty="0">
                  <a:solidFill>
                    <a:srgbClr val="FF0000"/>
                  </a:solidFill>
                </a:endParaRPr>
              </a:p>
            </p:txBody>
          </p:sp>
        </mc:Choice>
        <mc:Fallback xmlns="">
          <p:sp>
            <p:nvSpPr>
              <p:cNvPr id="10" name="テキスト ボックス 9">
                <a:extLst>
                  <a:ext uri="{FF2B5EF4-FFF2-40B4-BE49-F238E27FC236}">
                    <a16:creationId xmlns:a16="http://schemas.microsoft.com/office/drawing/2014/main" id="{FA515143-F010-0B5E-26FA-22ACDB0C9AD5}"/>
                  </a:ext>
                </a:extLst>
              </p:cNvPr>
              <p:cNvSpPr txBox="1">
                <a:spLocks noRot="1" noChangeAspect="1" noMove="1" noResize="1" noEditPoints="1" noAdjustHandles="1" noChangeArrowheads="1" noChangeShapeType="1" noTextEdit="1"/>
              </p:cNvSpPr>
              <p:nvPr/>
            </p:nvSpPr>
            <p:spPr>
              <a:xfrm>
                <a:off x="1637731" y="6370831"/>
                <a:ext cx="8675486" cy="497187"/>
              </a:xfrm>
              <a:prstGeom prst="rect">
                <a:avLst/>
              </a:prstGeom>
              <a:blipFill>
                <a:blip r:embed="rId9"/>
                <a:stretch>
                  <a:fillRect t="-22500" r="-731" b="-30000"/>
                </a:stretch>
              </a:blipFill>
            </p:spPr>
            <p:txBody>
              <a:bodyPr/>
              <a:lstStyle/>
              <a:p>
                <a:r>
                  <a:rPr lang="ja-JP" altLang="en-US">
                    <a:noFill/>
                  </a:rPr>
                  <a:t> </a:t>
                </a:r>
              </a:p>
            </p:txBody>
          </p:sp>
        </mc:Fallback>
      </mc:AlternateContent>
    </p:spTree>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08E245B1-81DF-8F75-3D42-24DFC91337B0}"/>
                  </a:ext>
                </a:extLst>
              </p:cNvPr>
              <p:cNvSpPr>
                <a:spLocks noGrp="1"/>
              </p:cNvSpPr>
              <p:nvPr>
                <p:ph type="title"/>
              </p:nvPr>
            </p:nvSpPr>
            <p:spPr>
              <a:xfrm>
                <a:off x="0" y="0"/>
                <a:ext cx="10515600" cy="1325563"/>
              </a:xfrm>
            </p:spPr>
            <p:txBody>
              <a:bodyPr/>
              <a:lstStyle/>
              <a:p>
                <a14:m>
                  <m:oMath xmlns:m="http://schemas.openxmlformats.org/officeDocument/2006/math">
                    <m:sPre>
                      <m:sPrePr>
                        <m:ctrlPr>
                          <a:rPr lang="ja-JP" altLang="en-US" i="1">
                            <a:latin typeface="Cambria Math" panose="02040503050406030204" pitchFamily="18" charset="0"/>
                          </a:rPr>
                        </m:ctrlPr>
                      </m:sPrePr>
                      <m:sub>
                        <m:r>
                          <m:rPr>
                            <m:sty m:val="p"/>
                          </m:rPr>
                          <a:rPr lang="en-US" altLang="ja-JP" i="1">
                            <a:latin typeface="Cambria Math" panose="02040503050406030204" pitchFamily="18" charset="0"/>
                          </a:rPr>
                          <m:t>Λ</m:t>
                        </m:r>
                      </m:sub>
                      <m:sup>
                        <m:r>
                          <a:rPr lang="en-US" altLang="ja-JP" b="0" i="1" smtClean="0">
                            <a:latin typeface="Cambria Math" panose="02040503050406030204" pitchFamily="18" charset="0"/>
                          </a:rPr>
                          <m:t>3</m:t>
                        </m:r>
                      </m:sup>
                      <m:e>
                        <m:r>
                          <m:rPr>
                            <m:sty m:val="p"/>
                          </m:rPr>
                          <a:rPr lang="en-US" altLang="ja-JP" i="1">
                            <a:latin typeface="Cambria Math" panose="02040503050406030204" pitchFamily="18" charset="0"/>
                          </a:rPr>
                          <m:t>H</m:t>
                        </m:r>
                      </m:e>
                    </m:sPre>
                  </m:oMath>
                </a14:m>
                <a:r>
                  <a:rPr lang="ja-JP" altLang="en-US" dirty="0"/>
                  <a:t>生成断面積の確認</a:t>
                </a:r>
                <a:endParaRPr kumimoji="1" lang="ja-JP" altLang="en-US" dirty="0"/>
              </a:p>
            </p:txBody>
          </p:sp>
        </mc:Choice>
        <mc:Fallback xmlns="">
          <p:sp>
            <p:nvSpPr>
              <p:cNvPr id="2" name="タイトル 1">
                <a:extLst>
                  <a:ext uri="{FF2B5EF4-FFF2-40B4-BE49-F238E27FC236}">
                    <a16:creationId xmlns:a16="http://schemas.microsoft.com/office/drawing/2014/main" id="{08E245B1-81DF-8F75-3D42-24DFC91337B0}"/>
                  </a:ext>
                </a:extLst>
              </p:cNvPr>
              <p:cNvSpPr>
                <a:spLocks noGrp="1" noRot="1" noChangeAspect="1" noMove="1" noResize="1" noEditPoints="1" noAdjustHandles="1" noChangeArrowheads="1" noChangeShapeType="1" noTextEdit="1"/>
              </p:cNvSpPr>
              <p:nvPr>
                <p:ph type="title"/>
              </p:nvPr>
            </p:nvSpPr>
            <p:spPr>
              <a:xfrm>
                <a:off x="0" y="0"/>
                <a:ext cx="10515600" cy="1325563"/>
              </a:xfrm>
              <a:blipFill>
                <a:blip r:embed="rId5"/>
                <a:stretch>
                  <a:fillRect l="-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プレースホルダー 2">
                <a:extLst>
                  <a:ext uri="{FF2B5EF4-FFF2-40B4-BE49-F238E27FC236}">
                    <a16:creationId xmlns:a16="http://schemas.microsoft.com/office/drawing/2014/main" id="{D3981995-F025-6584-BE48-1C9AB0AFAB84}"/>
                  </a:ext>
                </a:extLst>
              </p:cNvPr>
              <p:cNvSpPr>
                <a:spLocks noGrp="1"/>
              </p:cNvSpPr>
              <p:nvPr>
                <p:ph type="body" idx="1"/>
              </p:nvPr>
            </p:nvSpPr>
            <p:spPr>
              <a:xfrm>
                <a:off x="122831" y="1223446"/>
                <a:ext cx="5077405" cy="5317196"/>
              </a:xfrm>
            </p:spPr>
            <p:txBody>
              <a:bodyPr>
                <a:normAutofit/>
              </a:bodyPr>
              <a:lstStyle/>
              <a:p>
                <a:pPr>
                  <a:lnSpc>
                    <a:spcPct val="120000"/>
                  </a:lnSpc>
                </a:pPr>
                <a14:m>
                  <m:oMath xmlns:m="http://schemas.openxmlformats.org/officeDocument/2006/math">
                    <m:sPre>
                      <m:sPrePr>
                        <m:ctrlPr>
                          <a:rPr lang="en-US" altLang="ja-JP" i="1" dirty="0" smtClean="0">
                            <a:latin typeface="Cambria Math" panose="02040503050406030204" pitchFamily="18" charset="0"/>
                          </a:rPr>
                        </m:ctrlPr>
                      </m:sPrePr>
                      <m:sub/>
                      <m:sup>
                        <m:r>
                          <a:rPr lang="en-US" altLang="ja-JP" i="0">
                            <a:latin typeface="Cambria Math" panose="02040503050406030204" pitchFamily="18" charset="0"/>
                          </a:rPr>
                          <m:t>3</m:t>
                        </m:r>
                      </m:sup>
                      <m:e>
                        <m:r>
                          <m:rPr>
                            <m:sty m:val="p"/>
                          </m:rPr>
                          <a:rPr lang="en-US" altLang="ja-JP" i="0">
                            <a:latin typeface="Cambria Math" panose="02040503050406030204" pitchFamily="18" charset="0"/>
                          </a:rPr>
                          <m:t>He</m:t>
                        </m:r>
                      </m:e>
                    </m:sPre>
                    <m:r>
                      <a:rPr lang="en-US" altLang="ja-JP" i="1">
                        <a:latin typeface="Cambria Math" panose="02040503050406030204" pitchFamily="18" charset="0"/>
                      </a:rPr>
                      <m:t>(</m:t>
                    </m:r>
                    <m:sSup>
                      <m:sSupPr>
                        <m:ctrlPr>
                          <a:rPr lang="en-US" altLang="ja-JP" i="1" dirty="0">
                            <a:latin typeface="Cambria Math" panose="02040503050406030204" pitchFamily="18" charset="0"/>
                          </a:rPr>
                        </m:ctrlPr>
                      </m:sSupPr>
                      <m:e>
                        <m:r>
                          <a:rPr lang="en-US" altLang="ja-JP" i="1" dirty="0">
                            <a:latin typeface="Cambria Math" panose="02040503050406030204" pitchFamily="18" charset="0"/>
                          </a:rPr>
                          <m:t>𝐾</m:t>
                        </m:r>
                      </m:e>
                      <m:sup>
                        <m:r>
                          <a:rPr lang="en-US" altLang="ja-JP" i="1" dirty="0">
                            <a:latin typeface="Cambria Math" panose="02040503050406030204" pitchFamily="18" charset="0"/>
                          </a:rPr>
                          <m:t>−</m:t>
                        </m:r>
                      </m:sup>
                    </m:sSup>
                    <m:r>
                      <a:rPr lang="en-US" altLang="ja-JP" i="1" dirty="0">
                        <a:latin typeface="Cambria Math" panose="02040503050406030204" pitchFamily="18" charset="0"/>
                      </a:rPr>
                      <m:t>,</m:t>
                    </m:r>
                    <m:sSup>
                      <m:sSupPr>
                        <m:ctrlPr>
                          <a:rPr lang="ja-JP" altLang="en-US" i="1" dirty="0">
                            <a:latin typeface="Cambria Math" panose="02040503050406030204" pitchFamily="18" charset="0"/>
                          </a:rPr>
                        </m:ctrlPr>
                      </m:sSupPr>
                      <m:e>
                        <m:r>
                          <a:rPr lang="en-US" altLang="ja-JP" i="1" dirty="0">
                            <a:latin typeface="Cambria Math" panose="02040503050406030204" pitchFamily="18" charset="0"/>
                          </a:rPr>
                          <m:t>𝜋</m:t>
                        </m:r>
                      </m:e>
                      <m:sup>
                        <m:r>
                          <a:rPr lang="en-US" altLang="ja-JP" i="1" dirty="0">
                            <a:latin typeface="Cambria Math" panose="02040503050406030204" pitchFamily="18" charset="0"/>
                          </a:rPr>
                          <m:t>0</m:t>
                        </m:r>
                      </m:sup>
                    </m:sSup>
                    <m:r>
                      <a:rPr lang="en-US" altLang="ja-JP" i="1">
                        <a:latin typeface="Cambria Math" panose="02040503050406030204" pitchFamily="18" charset="0"/>
                      </a:rPr>
                      <m:t>)</m:t>
                    </m:r>
                    <m:sPre>
                      <m:sPrePr>
                        <m:ctrlPr>
                          <a:rPr lang="ja-JP" altLang="en-US" i="1">
                            <a:latin typeface="Cambria Math" panose="02040503050406030204" pitchFamily="18" charset="0"/>
                          </a:rPr>
                        </m:ctrlPr>
                      </m:sPrePr>
                      <m:sub>
                        <m:r>
                          <m:rPr>
                            <m:sty m:val="p"/>
                          </m:rPr>
                          <a:rPr lang="en-US" altLang="ja-JP" i="1">
                            <a:latin typeface="Cambria Math" panose="02040503050406030204" pitchFamily="18" charset="0"/>
                          </a:rPr>
                          <m:t>Λ</m:t>
                        </m:r>
                      </m:sub>
                      <m:sup>
                        <m:r>
                          <a:rPr lang="en-US" altLang="ja-JP" i="1">
                            <a:latin typeface="Cambria Math" panose="02040503050406030204" pitchFamily="18" charset="0"/>
                          </a:rPr>
                          <m:t>3</m:t>
                        </m:r>
                      </m:sup>
                      <m:e>
                        <m:r>
                          <m:rPr>
                            <m:sty m:val="p"/>
                          </m:rPr>
                          <a:rPr lang="en-US" altLang="ja-JP" i="1">
                            <a:latin typeface="Cambria Math" panose="02040503050406030204" pitchFamily="18" charset="0"/>
                          </a:rPr>
                          <m:t>H</m:t>
                        </m:r>
                      </m:e>
                    </m:sPre>
                    <m:r>
                      <a:rPr lang="ja-JP" altLang="en-US" i="1">
                        <a:latin typeface="Cambria Math" panose="02040503050406030204" pitchFamily="18" charset="0"/>
                      </a:rPr>
                      <m:t>の</m:t>
                    </m:r>
                  </m:oMath>
                </a14:m>
                <a:r>
                  <a:rPr kumimoji="1" lang="ja-JP" altLang="en-US" dirty="0"/>
                  <a:t>反応を使用し</a:t>
                </a:r>
                <a14:m>
                  <m:oMath xmlns:m="http://schemas.openxmlformats.org/officeDocument/2006/math">
                    <m:sPre>
                      <m:sPrePr>
                        <m:ctrlPr>
                          <a:rPr lang="ja-JP" altLang="en-US" i="1">
                            <a:latin typeface="Cambria Math" panose="02040503050406030204" pitchFamily="18" charset="0"/>
                          </a:rPr>
                        </m:ctrlPr>
                      </m:sPrePr>
                      <m:sub>
                        <m:r>
                          <m:rPr>
                            <m:sty m:val="p"/>
                          </m:rPr>
                          <a:rPr lang="en-US" altLang="ja-JP" i="1">
                            <a:latin typeface="Cambria Math" panose="02040503050406030204" pitchFamily="18" charset="0"/>
                          </a:rPr>
                          <m:t>Λ</m:t>
                        </m:r>
                      </m:sub>
                      <m:sup>
                        <m:r>
                          <a:rPr lang="en-US" altLang="ja-JP" i="1">
                            <a:latin typeface="Cambria Math" panose="02040503050406030204" pitchFamily="18" charset="0"/>
                          </a:rPr>
                          <m:t>3</m:t>
                        </m:r>
                      </m:sup>
                      <m:e>
                        <m:r>
                          <m:rPr>
                            <m:sty m:val="p"/>
                          </m:rPr>
                          <a:rPr lang="en-US" altLang="ja-JP" i="1">
                            <a:latin typeface="Cambria Math" panose="02040503050406030204" pitchFamily="18" charset="0"/>
                          </a:rPr>
                          <m:t>H</m:t>
                        </m:r>
                      </m:e>
                    </m:sPre>
                  </m:oMath>
                </a14:m>
                <a:r>
                  <a:rPr kumimoji="1" lang="en-US" altLang="ja-JP" dirty="0"/>
                  <a:t> </a:t>
                </a:r>
                <a:r>
                  <a:rPr kumimoji="1" lang="ja-JP" altLang="en-US" dirty="0"/>
                  <a:t>生成断面積の測定のため実験を行った。</a:t>
                </a:r>
                <a:endParaRPr kumimoji="1" lang="en-US" altLang="ja-JP" dirty="0"/>
              </a:p>
              <a:p>
                <a:pPr>
                  <a:lnSpc>
                    <a:spcPct val="120000"/>
                  </a:lnSpc>
                </a:pPr>
                <a14:m>
                  <m:oMath xmlns:m="http://schemas.openxmlformats.org/officeDocument/2006/math">
                    <m:sSup>
                      <m:sSupPr>
                        <m:ctrlPr>
                          <a:rPr kumimoji="1" lang="en-US" altLang="ja-JP" i="1" smtClean="0">
                            <a:latin typeface="Cambria Math" panose="02040503050406030204" pitchFamily="18" charset="0"/>
                          </a:rPr>
                        </m:ctrlPr>
                      </m:sSupPr>
                      <m:e>
                        <m:r>
                          <m:rPr>
                            <m:sty m:val="p"/>
                          </m:rPr>
                          <a:rPr kumimoji="1" lang="en-US" altLang="ja-JP" i="1">
                            <a:latin typeface="Cambria Math" panose="02040503050406030204" pitchFamily="18" charset="0"/>
                          </a:rPr>
                          <m:t>π</m:t>
                        </m:r>
                      </m:e>
                      <m:sup>
                        <m:r>
                          <a:rPr kumimoji="1" lang="en-US" altLang="ja-JP" b="0" i="1" smtClean="0">
                            <a:latin typeface="Cambria Math" panose="02040503050406030204" pitchFamily="18" charset="0"/>
                          </a:rPr>
                          <m:t>−</m:t>
                        </m:r>
                      </m:sup>
                    </m:sSup>
                  </m:oMath>
                </a14:m>
                <a:r>
                  <a:rPr kumimoji="1" lang="ja-JP" altLang="en-US" dirty="0"/>
                  <a:t>の運動量分布から</a:t>
                </a:r>
                <a14:m>
                  <m:oMath xmlns:m="http://schemas.openxmlformats.org/officeDocument/2006/math">
                    <m:sPre>
                      <m:sPrePr>
                        <m:ctrlPr>
                          <a:rPr lang="ja-JP" altLang="en-US" i="1">
                            <a:latin typeface="Cambria Math" panose="02040503050406030204" pitchFamily="18" charset="0"/>
                          </a:rPr>
                        </m:ctrlPr>
                      </m:sPrePr>
                      <m:sub>
                        <m:r>
                          <m:rPr>
                            <m:sty m:val="p"/>
                          </m:rPr>
                          <a:rPr lang="en-US" altLang="ja-JP" i="1">
                            <a:latin typeface="Cambria Math" panose="02040503050406030204" pitchFamily="18" charset="0"/>
                          </a:rPr>
                          <m:t>Λ</m:t>
                        </m:r>
                      </m:sub>
                      <m:sup>
                        <m:r>
                          <a:rPr lang="en-US" altLang="ja-JP" i="1">
                            <a:latin typeface="Cambria Math" panose="02040503050406030204" pitchFamily="18" charset="0"/>
                          </a:rPr>
                          <m:t>3</m:t>
                        </m:r>
                      </m:sup>
                      <m:e>
                        <m:r>
                          <m:rPr>
                            <m:sty m:val="p"/>
                          </m:rPr>
                          <a:rPr lang="en-US" altLang="ja-JP" i="1">
                            <a:latin typeface="Cambria Math" panose="02040503050406030204" pitchFamily="18" charset="0"/>
                          </a:rPr>
                          <m:t>H</m:t>
                        </m:r>
                      </m:e>
                    </m:sPre>
                    <m:r>
                      <a:rPr lang="ja-JP" altLang="en-US" i="1">
                        <a:latin typeface="Cambria Math" panose="02040503050406030204" pitchFamily="18" charset="0"/>
                      </a:rPr>
                      <m:t>を識別</m:t>
                    </m:r>
                  </m:oMath>
                </a14:m>
                <a:r>
                  <a:rPr kumimoji="1" lang="ja-JP" altLang="en-US" dirty="0"/>
                  <a:t>に成功</a:t>
                </a:r>
                <a:r>
                  <a:rPr kumimoji="1" lang="ja-JP" altLang="en-US"/>
                  <a:t>した。</a:t>
                </a:r>
                <a:endParaRPr kumimoji="1" lang="en-US" altLang="ja-JP" dirty="0"/>
              </a:p>
              <a:p>
                <a:pPr>
                  <a:lnSpc>
                    <a:spcPct val="120000"/>
                  </a:lnSpc>
                </a:pPr>
                <a:r>
                  <a:rPr kumimoji="1" lang="ja-JP" altLang="en-US"/>
                  <a:t>詳細は講演番号</a:t>
                </a:r>
                <a:r>
                  <a:rPr lang="en-US" altLang="ja-JP" dirty="0"/>
                  <a:t>22pU1-6</a:t>
                </a:r>
                <a:br>
                  <a:rPr lang="en-US" altLang="ja-JP" dirty="0"/>
                </a:br>
                <a:r>
                  <a:rPr lang="ja-JP" altLang="en-US"/>
                  <a:t>（赤石）参照</a:t>
                </a:r>
                <a:endParaRPr lang="en-US" altLang="ja-JP" dirty="0"/>
              </a:p>
              <a:p>
                <a:pPr>
                  <a:lnSpc>
                    <a:spcPct val="120000"/>
                  </a:lnSpc>
                </a:pPr>
                <a:r>
                  <a:rPr kumimoji="1" lang="ja-JP" altLang="en-US"/>
                  <a:t>寿命測定には統計が少ない</a:t>
                </a:r>
                <a:endParaRPr kumimoji="1" lang="en-US" altLang="ja-JP" dirty="0"/>
              </a:p>
              <a:p>
                <a:pPr>
                  <a:lnSpc>
                    <a:spcPct val="120000"/>
                  </a:lnSpc>
                </a:pPr>
                <a:endParaRPr kumimoji="1" lang="ja-JP" altLang="en-US" dirty="0"/>
              </a:p>
            </p:txBody>
          </p:sp>
        </mc:Choice>
        <mc:Fallback xmlns="">
          <p:sp>
            <p:nvSpPr>
              <p:cNvPr id="3" name="テキスト プレースホルダー 2">
                <a:extLst>
                  <a:ext uri="{FF2B5EF4-FFF2-40B4-BE49-F238E27FC236}">
                    <a16:creationId xmlns:a16="http://schemas.microsoft.com/office/drawing/2014/main" id="{D3981995-F025-6584-BE48-1C9AB0AFAB84}"/>
                  </a:ext>
                </a:extLst>
              </p:cNvPr>
              <p:cNvSpPr>
                <a:spLocks noGrp="1" noRot="1" noChangeAspect="1" noMove="1" noResize="1" noEditPoints="1" noAdjustHandles="1" noChangeArrowheads="1" noChangeShapeType="1" noTextEdit="1"/>
              </p:cNvSpPr>
              <p:nvPr>
                <p:ph type="body" idx="1"/>
              </p:nvPr>
            </p:nvSpPr>
            <p:spPr>
              <a:xfrm>
                <a:off x="122831" y="1223446"/>
                <a:ext cx="5077405" cy="5317196"/>
              </a:xfrm>
              <a:blipFill>
                <a:blip r:embed="rId6"/>
                <a:stretch>
                  <a:fillRect/>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63E91AF5-83DC-B7AC-B84B-15B2C44904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7</a:t>
            </a:fld>
            <a:endParaRPr lang="ja-JP" altLang="en-US"/>
          </a:p>
        </p:txBody>
      </p:sp>
      <p:pic>
        <p:nvPicPr>
          <p:cNvPr id="8" name="図 7">
            <a:extLst>
              <a:ext uri="{FF2B5EF4-FFF2-40B4-BE49-F238E27FC236}">
                <a16:creationId xmlns:a16="http://schemas.microsoft.com/office/drawing/2014/main" id="{515749F3-058B-E095-9607-FB15307EEC73}"/>
              </a:ext>
            </a:extLst>
          </p:cNvPr>
          <p:cNvPicPr>
            <a:picLocks noChangeAspect="1"/>
          </p:cNvPicPr>
          <p:nvPr/>
        </p:nvPicPr>
        <p:blipFill>
          <a:blip r:embed="rId7"/>
          <a:stretch>
            <a:fillRect/>
          </a:stretch>
        </p:blipFill>
        <p:spPr>
          <a:xfrm>
            <a:off x="4987456" y="1491115"/>
            <a:ext cx="7081713" cy="4699682"/>
          </a:xfrm>
          <a:prstGeom prst="rect">
            <a:avLst/>
          </a:prstGeom>
        </p:spPr>
      </p:pic>
    </p:spTree>
    <p:extLst>
      <p:ext uri="{BB962C8B-B14F-4D97-AF65-F5344CB8AC3E}">
        <p14:creationId xmlns:p14="http://schemas.microsoft.com/office/powerpoint/2010/main" val="140673952"/>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cxnSp>
        <p:nvCxnSpPr>
          <p:cNvPr id="66" name="直線コネクタ 65">
            <a:extLst>
              <a:ext uri="{FF2B5EF4-FFF2-40B4-BE49-F238E27FC236}">
                <a16:creationId xmlns:a16="http://schemas.microsoft.com/office/drawing/2014/main" id="{72CEAAE6-A85D-1C02-D955-2D72E6256378}"/>
              </a:ext>
            </a:extLst>
          </p:cNvPr>
          <p:cNvCxnSpPr/>
          <p:nvPr/>
        </p:nvCxnSpPr>
        <p:spPr>
          <a:xfrm>
            <a:off x="421606" y="5284231"/>
            <a:ext cx="114886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8" name="Google Shape;118;p5"/>
          <p:cNvSpPr txBox="1">
            <a:spLocks noGrp="1"/>
          </p:cNvSpPr>
          <p:nvPr>
            <p:ph type="title"/>
          </p:nvPr>
        </p:nvSpPr>
        <p:spPr>
          <a:xfrm>
            <a:off x="269497" y="101571"/>
            <a:ext cx="10515600" cy="9513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ja-JP" altLang="en-US" dirty="0"/>
              <a:t>カロリメーターのアップグレード</a:t>
            </a:r>
            <a:endParaRPr dirty="0"/>
          </a:p>
        </p:txBody>
      </p:sp>
      <p:sp>
        <p:nvSpPr>
          <p:cNvPr id="119" name="Google Shape;119;p5"/>
          <p:cNvSpPr txBox="1">
            <a:spLocks noGrp="1"/>
          </p:cNvSpPr>
          <p:nvPr>
            <p:ph type="body" idx="1"/>
          </p:nvPr>
        </p:nvSpPr>
        <p:spPr>
          <a:xfrm>
            <a:off x="146113" y="826692"/>
            <a:ext cx="11668406" cy="435133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800"/>
              </a:spcBef>
              <a:spcAft>
                <a:spcPts val="0"/>
              </a:spcAft>
              <a:buClr>
                <a:schemeClr val="dk1"/>
              </a:buClr>
              <a:buSzPts val="1100"/>
              <a:buNone/>
            </a:pPr>
            <a:r>
              <a:rPr lang="ja-JP" dirty="0"/>
              <a:t>・</a:t>
            </a:r>
            <a:r>
              <a:rPr lang="ja-JP" altLang="en-US" dirty="0"/>
              <a:t>先述の実験から立体角の増設する。</a:t>
            </a:r>
          </a:p>
          <a:p>
            <a:pPr marL="0" lvl="0" indent="0" algn="l" rtl="0">
              <a:lnSpc>
                <a:spcPct val="120000"/>
              </a:lnSpc>
              <a:spcBef>
                <a:spcPts val="800"/>
              </a:spcBef>
              <a:spcAft>
                <a:spcPts val="0"/>
              </a:spcAft>
              <a:buClr>
                <a:schemeClr val="dk1"/>
              </a:buClr>
              <a:buSzPts val="1100"/>
              <a:buNone/>
            </a:pPr>
            <a:r>
              <a:rPr lang="en-US" altLang="ja-JP" dirty="0"/>
              <a:t>  </a:t>
            </a:r>
            <a:r>
              <a:rPr lang="ja-JP" altLang="en-US" dirty="0"/>
              <a:t>・</a:t>
            </a:r>
            <a:r>
              <a:rPr lang="ja-JP" dirty="0"/>
              <a:t>鉛フッ素カロリメーター6×6本の周囲を鉛ガラスシンチレーター</a:t>
            </a:r>
            <a:br>
              <a:rPr lang="en-US" altLang="ja-JP" dirty="0"/>
            </a:br>
            <a:r>
              <a:rPr lang="en-US" altLang="ja-JP" dirty="0"/>
              <a:t>       </a:t>
            </a:r>
            <a:r>
              <a:rPr lang="ja-JP" altLang="en-US" dirty="0"/>
              <a:t>二層</a:t>
            </a:r>
            <a:r>
              <a:rPr lang="ja-JP" dirty="0"/>
              <a:t>で囲う構造とした。</a:t>
            </a:r>
            <a:endParaRPr dirty="0"/>
          </a:p>
          <a:p>
            <a:pPr marL="228600" indent="-50800">
              <a:lnSpc>
                <a:spcPct val="120000"/>
              </a:lnSpc>
              <a:spcBef>
                <a:spcPts val="0"/>
              </a:spcBef>
              <a:buSzPts val="2800"/>
              <a:buNone/>
            </a:pPr>
            <a:r>
              <a:rPr lang="ja-JP" dirty="0"/>
              <a:t>・鉛ガラスは</a:t>
            </a:r>
            <a:r>
              <a:rPr lang="ja-JP" altLang="en-US" dirty="0"/>
              <a:t>幅二層</a:t>
            </a:r>
            <a:r>
              <a:rPr lang="en-US" altLang="ja-JP" dirty="0"/>
              <a:t>10cm</a:t>
            </a:r>
            <a:r>
              <a:rPr lang="ja-JP" altLang="en-US" dirty="0"/>
              <a:t>、長さ</a:t>
            </a:r>
            <a:r>
              <a:rPr lang="en-US" altLang="ja-JP" dirty="0"/>
              <a:t>26cm(15</a:t>
            </a:r>
            <a:r>
              <a:rPr lang="ja-JP" altLang="en-US" dirty="0"/>
              <a:t>放射長</a:t>
            </a:r>
            <a:r>
              <a:rPr lang="en-US" altLang="ja-JP" dirty="0"/>
              <a:t>)</a:t>
            </a:r>
            <a:r>
              <a:rPr lang="ja-JP" altLang="en-US" dirty="0"/>
              <a:t>を採用</a:t>
            </a:r>
            <a:endParaRPr dirty="0"/>
          </a:p>
        </p:txBody>
      </p:sp>
      <p:sp>
        <p:nvSpPr>
          <p:cNvPr id="6" name="正方形/長方形 5">
            <a:extLst>
              <a:ext uri="{FF2B5EF4-FFF2-40B4-BE49-F238E27FC236}">
                <a16:creationId xmlns:a16="http://schemas.microsoft.com/office/drawing/2014/main" id="{62D76699-7E8C-6771-A545-03B6F0463B42}"/>
              </a:ext>
            </a:extLst>
          </p:cNvPr>
          <p:cNvSpPr/>
          <p:nvPr/>
        </p:nvSpPr>
        <p:spPr>
          <a:xfrm>
            <a:off x="3843597" y="3981681"/>
            <a:ext cx="2672862" cy="247189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5AD9089A-3B2A-4C58-9BCC-A25CE1FE12CC}"/>
              </a:ext>
            </a:extLst>
          </p:cNvPr>
          <p:cNvCxnSpPr/>
          <p:nvPr/>
        </p:nvCxnSpPr>
        <p:spPr>
          <a:xfrm>
            <a:off x="3843597" y="4274759"/>
            <a:ext cx="26728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B8FBC03D-DA53-43E3-7A1B-A56D144C3626}"/>
              </a:ext>
            </a:extLst>
          </p:cNvPr>
          <p:cNvCxnSpPr/>
          <p:nvPr/>
        </p:nvCxnSpPr>
        <p:spPr>
          <a:xfrm>
            <a:off x="3843597" y="4614728"/>
            <a:ext cx="26728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E260E34B-ED9D-A359-5F6F-DB8F8322CD04}"/>
              </a:ext>
            </a:extLst>
          </p:cNvPr>
          <p:cNvCxnSpPr/>
          <p:nvPr/>
        </p:nvCxnSpPr>
        <p:spPr>
          <a:xfrm>
            <a:off x="3843597" y="4989866"/>
            <a:ext cx="26728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5D7BA92-F5DC-1EBA-7240-672F3DD93712}"/>
              </a:ext>
            </a:extLst>
          </p:cNvPr>
          <p:cNvCxnSpPr/>
          <p:nvPr/>
        </p:nvCxnSpPr>
        <p:spPr>
          <a:xfrm>
            <a:off x="3843597" y="5365005"/>
            <a:ext cx="26728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3D7ABC3F-1B6D-3F97-1B46-29621311E66E}"/>
              </a:ext>
            </a:extLst>
          </p:cNvPr>
          <p:cNvCxnSpPr/>
          <p:nvPr/>
        </p:nvCxnSpPr>
        <p:spPr>
          <a:xfrm>
            <a:off x="3843597" y="5726221"/>
            <a:ext cx="26728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2AD5DA5-955A-7565-FA03-5D27370364D4}"/>
              </a:ext>
            </a:extLst>
          </p:cNvPr>
          <p:cNvCxnSpPr/>
          <p:nvPr/>
        </p:nvCxnSpPr>
        <p:spPr>
          <a:xfrm>
            <a:off x="3843597" y="6079013"/>
            <a:ext cx="26728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F000005-3B29-7277-8133-0DA3C3A3D01C}"/>
              </a:ext>
            </a:extLst>
          </p:cNvPr>
          <p:cNvCxnSpPr/>
          <p:nvPr/>
        </p:nvCxnSpPr>
        <p:spPr>
          <a:xfrm>
            <a:off x="4230459" y="3981681"/>
            <a:ext cx="0" cy="2471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5317511D-5CBF-21B5-ADB3-A0501BC9FF9A}"/>
              </a:ext>
            </a:extLst>
          </p:cNvPr>
          <p:cNvCxnSpPr/>
          <p:nvPr/>
        </p:nvCxnSpPr>
        <p:spPr>
          <a:xfrm>
            <a:off x="4582152" y="3981681"/>
            <a:ext cx="0" cy="2471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82C03F7-E9DE-BE7B-6D9F-74533E41DE3D}"/>
              </a:ext>
            </a:extLst>
          </p:cNvPr>
          <p:cNvCxnSpPr/>
          <p:nvPr/>
        </p:nvCxnSpPr>
        <p:spPr>
          <a:xfrm>
            <a:off x="4957290" y="3981681"/>
            <a:ext cx="0" cy="2471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1CC6DB39-292A-5073-5C6C-FF208AFC7EFC}"/>
              </a:ext>
            </a:extLst>
          </p:cNvPr>
          <p:cNvCxnSpPr/>
          <p:nvPr/>
        </p:nvCxnSpPr>
        <p:spPr>
          <a:xfrm>
            <a:off x="5332428" y="3981681"/>
            <a:ext cx="0" cy="2471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DA4F67A2-BBEC-D436-BB4B-D251C7B1F786}"/>
              </a:ext>
            </a:extLst>
          </p:cNvPr>
          <p:cNvCxnSpPr/>
          <p:nvPr/>
        </p:nvCxnSpPr>
        <p:spPr>
          <a:xfrm>
            <a:off x="5731013" y="3964934"/>
            <a:ext cx="0" cy="2471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9F62CFB-8D59-6847-3CD9-E229405C9A37}"/>
              </a:ext>
            </a:extLst>
          </p:cNvPr>
          <p:cNvCxnSpPr/>
          <p:nvPr/>
        </p:nvCxnSpPr>
        <p:spPr>
          <a:xfrm>
            <a:off x="6129598" y="3981681"/>
            <a:ext cx="0" cy="2471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8DEBE722-7B8F-6E58-5335-30D3C63FCE37}"/>
              </a:ext>
            </a:extLst>
          </p:cNvPr>
          <p:cNvSpPr/>
          <p:nvPr/>
        </p:nvSpPr>
        <p:spPr>
          <a:xfrm>
            <a:off x="4582152" y="4614728"/>
            <a:ext cx="1148861" cy="1111493"/>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B148F21E-271B-AD65-C7AC-49DAC326562A}"/>
              </a:ext>
            </a:extLst>
          </p:cNvPr>
          <p:cNvCxnSpPr>
            <a:cxnSpLocks/>
            <a:stCxn id="21" idx="0"/>
            <a:endCxn id="21" idx="2"/>
          </p:cNvCxnSpPr>
          <p:nvPr/>
        </p:nvCxnSpPr>
        <p:spPr>
          <a:xfrm>
            <a:off x="5156583" y="4614728"/>
            <a:ext cx="0" cy="1111493"/>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29269692-B9D5-DE58-0E36-FE895353328B}"/>
              </a:ext>
            </a:extLst>
          </p:cNvPr>
          <p:cNvCxnSpPr>
            <a:cxnSpLocks/>
          </p:cNvCxnSpPr>
          <p:nvPr/>
        </p:nvCxnSpPr>
        <p:spPr>
          <a:xfrm>
            <a:off x="5332428" y="4614728"/>
            <a:ext cx="0" cy="1111493"/>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9D502082-BF4D-E8EA-D434-8DCABD45B5EB}"/>
              </a:ext>
            </a:extLst>
          </p:cNvPr>
          <p:cNvCxnSpPr>
            <a:cxnSpLocks/>
          </p:cNvCxnSpPr>
          <p:nvPr/>
        </p:nvCxnSpPr>
        <p:spPr>
          <a:xfrm>
            <a:off x="5531720" y="4614728"/>
            <a:ext cx="0" cy="1111493"/>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A5CA40A-8992-1BFD-DE2D-949946F20833}"/>
              </a:ext>
            </a:extLst>
          </p:cNvPr>
          <p:cNvCxnSpPr>
            <a:cxnSpLocks/>
          </p:cNvCxnSpPr>
          <p:nvPr/>
        </p:nvCxnSpPr>
        <p:spPr>
          <a:xfrm>
            <a:off x="4957290" y="4614728"/>
            <a:ext cx="0" cy="1111493"/>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4A4D6E5-42C3-75FC-75E9-57B84B63395F}"/>
              </a:ext>
            </a:extLst>
          </p:cNvPr>
          <p:cNvCxnSpPr>
            <a:cxnSpLocks/>
          </p:cNvCxnSpPr>
          <p:nvPr/>
        </p:nvCxnSpPr>
        <p:spPr>
          <a:xfrm>
            <a:off x="4757998" y="4614728"/>
            <a:ext cx="0" cy="1111493"/>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5AE1F748-A024-5503-7790-749078E0AE93}"/>
              </a:ext>
            </a:extLst>
          </p:cNvPr>
          <p:cNvCxnSpPr/>
          <p:nvPr/>
        </p:nvCxnSpPr>
        <p:spPr>
          <a:xfrm>
            <a:off x="4582152" y="5165712"/>
            <a:ext cx="114886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4F3C9385-3B5C-568E-6DD9-1AB2620C9F9D}"/>
              </a:ext>
            </a:extLst>
          </p:cNvPr>
          <p:cNvCxnSpPr/>
          <p:nvPr/>
        </p:nvCxnSpPr>
        <p:spPr>
          <a:xfrm>
            <a:off x="4582152" y="5540851"/>
            <a:ext cx="114886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AFE60EF-CB32-E60A-44AF-420585D8D189}"/>
              </a:ext>
            </a:extLst>
          </p:cNvPr>
          <p:cNvCxnSpPr/>
          <p:nvPr/>
        </p:nvCxnSpPr>
        <p:spPr>
          <a:xfrm>
            <a:off x="4582152" y="5365005"/>
            <a:ext cx="114886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79E9164B-7E19-5E05-4215-2F731FD16707}"/>
              </a:ext>
            </a:extLst>
          </p:cNvPr>
          <p:cNvCxnSpPr/>
          <p:nvPr/>
        </p:nvCxnSpPr>
        <p:spPr>
          <a:xfrm>
            <a:off x="4582152" y="4989866"/>
            <a:ext cx="114886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F385B52-AC20-818C-346F-9F8615CA7D4E}"/>
              </a:ext>
            </a:extLst>
          </p:cNvPr>
          <p:cNvCxnSpPr/>
          <p:nvPr/>
        </p:nvCxnSpPr>
        <p:spPr>
          <a:xfrm>
            <a:off x="4582152" y="4802297"/>
            <a:ext cx="114886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CC044A86-7747-BC00-3F5C-C2DFBFB369B6}"/>
              </a:ext>
            </a:extLst>
          </p:cNvPr>
          <p:cNvSpPr txBox="1"/>
          <p:nvPr/>
        </p:nvSpPr>
        <p:spPr>
          <a:xfrm>
            <a:off x="4570430" y="4636685"/>
            <a:ext cx="984736" cy="307777"/>
          </a:xfrm>
          <a:prstGeom prst="rect">
            <a:avLst/>
          </a:prstGeom>
          <a:noFill/>
        </p:spPr>
        <p:txBody>
          <a:bodyPr wrap="square" rtlCol="0">
            <a:spAutoFit/>
          </a:bodyPr>
          <a:lstStyle/>
          <a:p>
            <a:r>
              <a:rPr kumimoji="1" lang="ja-JP" altLang="en-US" b="1" dirty="0">
                <a:solidFill>
                  <a:schemeClr val="tx1">
                    <a:lumMod val="75000"/>
                    <a:lumOff val="25000"/>
                  </a:schemeClr>
                </a:solidFill>
              </a:rPr>
              <a:t>鉛フッ素</a:t>
            </a:r>
          </a:p>
        </p:txBody>
      </p:sp>
      <p:sp>
        <p:nvSpPr>
          <p:cNvPr id="46" name="テキスト ボックス 45">
            <a:extLst>
              <a:ext uri="{FF2B5EF4-FFF2-40B4-BE49-F238E27FC236}">
                <a16:creationId xmlns:a16="http://schemas.microsoft.com/office/drawing/2014/main" id="{7D87CAF0-1EC1-52FD-36B3-F80AEA75D38F}"/>
              </a:ext>
            </a:extLst>
          </p:cNvPr>
          <p:cNvSpPr txBox="1"/>
          <p:nvPr/>
        </p:nvSpPr>
        <p:spPr>
          <a:xfrm>
            <a:off x="3855325" y="4018148"/>
            <a:ext cx="984736" cy="307777"/>
          </a:xfrm>
          <a:prstGeom prst="rect">
            <a:avLst/>
          </a:prstGeom>
          <a:noFill/>
        </p:spPr>
        <p:txBody>
          <a:bodyPr wrap="square" rtlCol="0">
            <a:spAutoFit/>
          </a:bodyPr>
          <a:lstStyle/>
          <a:p>
            <a:r>
              <a:rPr kumimoji="1" lang="ja-JP" altLang="en-US" b="1" dirty="0">
                <a:solidFill>
                  <a:schemeClr val="tx1">
                    <a:lumMod val="75000"/>
                    <a:lumOff val="25000"/>
                  </a:schemeClr>
                </a:solidFill>
              </a:rPr>
              <a:t>鉛ガラス</a:t>
            </a:r>
          </a:p>
        </p:txBody>
      </p:sp>
      <p:cxnSp>
        <p:nvCxnSpPr>
          <p:cNvPr id="48" name="直線矢印コネクタ 47">
            <a:extLst>
              <a:ext uri="{FF2B5EF4-FFF2-40B4-BE49-F238E27FC236}">
                <a16:creationId xmlns:a16="http://schemas.microsoft.com/office/drawing/2014/main" id="{677501E9-FE9A-2FD7-BEAA-F7A4847A9107}"/>
              </a:ext>
            </a:extLst>
          </p:cNvPr>
          <p:cNvCxnSpPr/>
          <p:nvPr/>
        </p:nvCxnSpPr>
        <p:spPr>
          <a:xfrm>
            <a:off x="3644305" y="3981681"/>
            <a:ext cx="0" cy="24199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88C90BE7-4096-847E-950A-9551733C02B6}"/>
              </a:ext>
            </a:extLst>
          </p:cNvPr>
          <p:cNvCxnSpPr/>
          <p:nvPr/>
        </p:nvCxnSpPr>
        <p:spPr>
          <a:xfrm>
            <a:off x="3843597" y="3782389"/>
            <a:ext cx="267286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DC926563-5757-2B42-C05E-B834E60C59A5}"/>
              </a:ext>
            </a:extLst>
          </p:cNvPr>
          <p:cNvSpPr txBox="1"/>
          <p:nvPr/>
        </p:nvSpPr>
        <p:spPr>
          <a:xfrm>
            <a:off x="3176169" y="3888393"/>
            <a:ext cx="691140" cy="369332"/>
          </a:xfrm>
          <a:prstGeom prst="rect">
            <a:avLst/>
          </a:prstGeom>
          <a:noFill/>
        </p:spPr>
        <p:txBody>
          <a:bodyPr wrap="square" rtlCol="0">
            <a:spAutoFit/>
          </a:bodyPr>
          <a:lstStyle/>
          <a:p>
            <a:r>
              <a:rPr kumimoji="1" lang="en-US" altLang="ja-JP" sz="1800" dirty="0"/>
              <a:t>7</a:t>
            </a:r>
            <a:r>
              <a:rPr kumimoji="1" lang="ja-JP" altLang="en-US" sz="1800" dirty="0"/>
              <a:t>行</a:t>
            </a:r>
          </a:p>
        </p:txBody>
      </p:sp>
      <p:sp>
        <p:nvSpPr>
          <p:cNvPr id="53" name="テキスト ボックス 52">
            <a:extLst>
              <a:ext uri="{FF2B5EF4-FFF2-40B4-BE49-F238E27FC236}">
                <a16:creationId xmlns:a16="http://schemas.microsoft.com/office/drawing/2014/main" id="{C232AA27-1DAA-C26F-0FF7-D5D0330920CF}"/>
              </a:ext>
            </a:extLst>
          </p:cNvPr>
          <p:cNvSpPr txBox="1"/>
          <p:nvPr/>
        </p:nvSpPr>
        <p:spPr>
          <a:xfrm>
            <a:off x="4957230" y="3470240"/>
            <a:ext cx="691140" cy="369332"/>
          </a:xfrm>
          <a:prstGeom prst="rect">
            <a:avLst/>
          </a:prstGeom>
          <a:noFill/>
        </p:spPr>
        <p:txBody>
          <a:bodyPr wrap="square" rtlCol="0">
            <a:spAutoFit/>
          </a:bodyPr>
          <a:lstStyle/>
          <a:p>
            <a:r>
              <a:rPr kumimoji="1" lang="en-US" altLang="ja-JP" sz="1800" dirty="0"/>
              <a:t>7</a:t>
            </a:r>
            <a:r>
              <a:rPr kumimoji="1" lang="ja-JP" altLang="en-US" sz="1800" dirty="0"/>
              <a:t>列</a:t>
            </a:r>
          </a:p>
        </p:txBody>
      </p:sp>
      <p:cxnSp>
        <p:nvCxnSpPr>
          <p:cNvPr id="55" name="直線矢印コネクタ 54">
            <a:extLst>
              <a:ext uri="{FF2B5EF4-FFF2-40B4-BE49-F238E27FC236}">
                <a16:creationId xmlns:a16="http://schemas.microsoft.com/office/drawing/2014/main" id="{FDE544A1-2663-8F70-AC7A-8CDB0A43A5F2}"/>
              </a:ext>
            </a:extLst>
          </p:cNvPr>
          <p:cNvCxnSpPr/>
          <p:nvPr/>
        </p:nvCxnSpPr>
        <p:spPr>
          <a:xfrm>
            <a:off x="4464924" y="4614728"/>
            <a:ext cx="0" cy="1111493"/>
          </a:xfrm>
          <a:prstGeom prst="straightConnector1">
            <a:avLst/>
          </a:prstGeom>
          <a:ln>
            <a:solidFill>
              <a:schemeClr val="accent6">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2CDF3FA2-4743-CAEB-F366-77CE9320FCFF}"/>
              </a:ext>
            </a:extLst>
          </p:cNvPr>
          <p:cNvCxnSpPr/>
          <p:nvPr/>
        </p:nvCxnSpPr>
        <p:spPr>
          <a:xfrm>
            <a:off x="4593877" y="4501770"/>
            <a:ext cx="1160583" cy="0"/>
          </a:xfrm>
          <a:prstGeom prst="straightConnector1">
            <a:avLst/>
          </a:prstGeom>
          <a:ln>
            <a:solidFill>
              <a:schemeClr val="accent6">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7F2D1EC0-7AC7-CB58-5D9F-5CE845D97C26}"/>
              </a:ext>
            </a:extLst>
          </p:cNvPr>
          <p:cNvSpPr txBox="1"/>
          <p:nvPr/>
        </p:nvSpPr>
        <p:spPr>
          <a:xfrm>
            <a:off x="4160120" y="4930060"/>
            <a:ext cx="293078" cy="523220"/>
          </a:xfrm>
          <a:prstGeom prst="rect">
            <a:avLst/>
          </a:prstGeom>
          <a:noFill/>
        </p:spPr>
        <p:txBody>
          <a:bodyPr wrap="square" rtlCol="0">
            <a:spAutoFit/>
          </a:bodyPr>
          <a:lstStyle/>
          <a:p>
            <a:r>
              <a:rPr kumimoji="1" lang="en-US" altLang="ja-JP" dirty="0"/>
              <a:t>6</a:t>
            </a:r>
            <a:r>
              <a:rPr kumimoji="1" lang="ja-JP" altLang="en-US" dirty="0"/>
              <a:t>行</a:t>
            </a:r>
          </a:p>
        </p:txBody>
      </p:sp>
      <p:sp>
        <p:nvSpPr>
          <p:cNvPr id="59" name="テキスト ボックス 58">
            <a:extLst>
              <a:ext uri="{FF2B5EF4-FFF2-40B4-BE49-F238E27FC236}">
                <a16:creationId xmlns:a16="http://schemas.microsoft.com/office/drawing/2014/main" id="{3BFBB1CB-AA27-5914-AE7E-6F2C883CAC90}"/>
              </a:ext>
            </a:extLst>
          </p:cNvPr>
          <p:cNvSpPr txBox="1"/>
          <p:nvPr/>
        </p:nvSpPr>
        <p:spPr>
          <a:xfrm>
            <a:off x="4922129" y="4252988"/>
            <a:ext cx="562703" cy="307777"/>
          </a:xfrm>
          <a:prstGeom prst="rect">
            <a:avLst/>
          </a:prstGeom>
          <a:noFill/>
        </p:spPr>
        <p:txBody>
          <a:bodyPr wrap="square" rtlCol="0">
            <a:spAutoFit/>
          </a:bodyPr>
          <a:lstStyle/>
          <a:p>
            <a:r>
              <a:rPr kumimoji="1" lang="en-US" altLang="ja-JP" dirty="0"/>
              <a:t>6</a:t>
            </a:r>
            <a:r>
              <a:rPr kumimoji="1" lang="ja-JP" altLang="en-US" dirty="0"/>
              <a:t>列</a:t>
            </a:r>
          </a:p>
        </p:txBody>
      </p:sp>
      <p:sp>
        <p:nvSpPr>
          <p:cNvPr id="4" name="右中かっこ 3">
            <a:extLst>
              <a:ext uri="{FF2B5EF4-FFF2-40B4-BE49-F238E27FC236}">
                <a16:creationId xmlns:a16="http://schemas.microsoft.com/office/drawing/2014/main" id="{9D944669-BC21-878D-29B2-04FF5A5DE656}"/>
              </a:ext>
            </a:extLst>
          </p:cNvPr>
          <p:cNvSpPr/>
          <p:nvPr/>
        </p:nvSpPr>
        <p:spPr>
          <a:xfrm>
            <a:off x="6548067" y="4004234"/>
            <a:ext cx="152397" cy="24886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右中かっこ 6">
            <a:extLst>
              <a:ext uri="{FF2B5EF4-FFF2-40B4-BE49-F238E27FC236}">
                <a16:creationId xmlns:a16="http://schemas.microsoft.com/office/drawing/2014/main" id="{EEB00CDC-188F-0E4C-B349-04AC44D19BF2}"/>
              </a:ext>
            </a:extLst>
          </p:cNvPr>
          <p:cNvSpPr/>
          <p:nvPr/>
        </p:nvSpPr>
        <p:spPr>
          <a:xfrm rot="5400000">
            <a:off x="5107460" y="5203674"/>
            <a:ext cx="121688" cy="26963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7C3DB928-2699-951F-4A43-BC67BDBF362C}"/>
              </a:ext>
            </a:extLst>
          </p:cNvPr>
          <p:cNvSpPr/>
          <p:nvPr/>
        </p:nvSpPr>
        <p:spPr>
          <a:xfrm>
            <a:off x="421605" y="4533955"/>
            <a:ext cx="1494887" cy="92612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コネクタ 55">
            <a:extLst>
              <a:ext uri="{FF2B5EF4-FFF2-40B4-BE49-F238E27FC236}">
                <a16:creationId xmlns:a16="http://schemas.microsoft.com/office/drawing/2014/main" id="{A7224EDC-275A-2731-E291-42CE88BE91FA}"/>
              </a:ext>
            </a:extLst>
          </p:cNvPr>
          <p:cNvCxnSpPr>
            <a:cxnSpLocks/>
          </p:cNvCxnSpPr>
          <p:nvPr/>
        </p:nvCxnSpPr>
        <p:spPr>
          <a:xfrm>
            <a:off x="978712" y="4533955"/>
            <a:ext cx="0" cy="93331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794968E5-EA68-9079-89AC-FC2267874F00}"/>
              </a:ext>
            </a:extLst>
          </p:cNvPr>
          <p:cNvCxnSpPr>
            <a:cxnSpLocks/>
          </p:cNvCxnSpPr>
          <p:nvPr/>
        </p:nvCxnSpPr>
        <p:spPr>
          <a:xfrm>
            <a:off x="796744" y="4533954"/>
            <a:ext cx="0" cy="933311"/>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245BA3F8-4DC7-439A-1734-B99A4F0FA55E}"/>
              </a:ext>
            </a:extLst>
          </p:cNvPr>
          <p:cNvCxnSpPr>
            <a:cxnSpLocks/>
          </p:cNvCxnSpPr>
          <p:nvPr/>
        </p:nvCxnSpPr>
        <p:spPr>
          <a:xfrm>
            <a:off x="597452" y="4533954"/>
            <a:ext cx="0" cy="926123"/>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1015B751-0A2D-545C-7507-E5B56A87941B}"/>
              </a:ext>
            </a:extLst>
          </p:cNvPr>
          <p:cNvCxnSpPr>
            <a:cxnSpLocks/>
          </p:cNvCxnSpPr>
          <p:nvPr/>
        </p:nvCxnSpPr>
        <p:spPr>
          <a:xfrm>
            <a:off x="421606" y="5084938"/>
            <a:ext cx="1494886"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913645B8-1874-66E4-7136-DC5AE1153AB4}"/>
              </a:ext>
            </a:extLst>
          </p:cNvPr>
          <p:cNvCxnSpPr>
            <a:cxnSpLocks/>
          </p:cNvCxnSpPr>
          <p:nvPr/>
        </p:nvCxnSpPr>
        <p:spPr>
          <a:xfrm>
            <a:off x="421606" y="4909092"/>
            <a:ext cx="1494886"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8C8A6482-5A2B-65E4-8933-F6B55BC5F4ED}"/>
              </a:ext>
            </a:extLst>
          </p:cNvPr>
          <p:cNvCxnSpPr/>
          <p:nvPr/>
        </p:nvCxnSpPr>
        <p:spPr>
          <a:xfrm>
            <a:off x="421606" y="4721523"/>
            <a:ext cx="114886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BBE04B90-44C0-E7AD-1ACF-F8DBA572466C}"/>
              </a:ext>
            </a:extLst>
          </p:cNvPr>
          <p:cNvSpPr txBox="1"/>
          <p:nvPr/>
        </p:nvSpPr>
        <p:spPr>
          <a:xfrm>
            <a:off x="409884" y="4555911"/>
            <a:ext cx="984736" cy="307777"/>
          </a:xfrm>
          <a:prstGeom prst="rect">
            <a:avLst/>
          </a:prstGeom>
          <a:noFill/>
        </p:spPr>
        <p:txBody>
          <a:bodyPr wrap="square" rtlCol="0">
            <a:spAutoFit/>
          </a:bodyPr>
          <a:lstStyle/>
          <a:p>
            <a:r>
              <a:rPr kumimoji="1" lang="ja-JP" altLang="en-US" b="1" dirty="0">
                <a:solidFill>
                  <a:schemeClr val="tx1">
                    <a:lumMod val="75000"/>
                    <a:lumOff val="25000"/>
                  </a:schemeClr>
                </a:solidFill>
              </a:rPr>
              <a:t>鉛フッ素</a:t>
            </a:r>
          </a:p>
        </p:txBody>
      </p:sp>
      <p:cxnSp>
        <p:nvCxnSpPr>
          <p:cNvPr id="70" name="直線矢印コネクタ 69">
            <a:extLst>
              <a:ext uri="{FF2B5EF4-FFF2-40B4-BE49-F238E27FC236}">
                <a16:creationId xmlns:a16="http://schemas.microsoft.com/office/drawing/2014/main" id="{4264F977-4418-E9E1-2D3E-A32E5371A757}"/>
              </a:ext>
            </a:extLst>
          </p:cNvPr>
          <p:cNvCxnSpPr>
            <a:cxnSpLocks/>
          </p:cNvCxnSpPr>
          <p:nvPr/>
        </p:nvCxnSpPr>
        <p:spPr>
          <a:xfrm flipH="1">
            <a:off x="292652" y="4533954"/>
            <a:ext cx="11726" cy="933310"/>
          </a:xfrm>
          <a:prstGeom prst="straightConnector1">
            <a:avLst/>
          </a:prstGeom>
          <a:ln>
            <a:solidFill>
              <a:schemeClr val="accent6">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B78191A1-07B1-9E64-62EE-3C01431E961E}"/>
              </a:ext>
            </a:extLst>
          </p:cNvPr>
          <p:cNvCxnSpPr>
            <a:cxnSpLocks/>
          </p:cNvCxnSpPr>
          <p:nvPr/>
        </p:nvCxnSpPr>
        <p:spPr>
          <a:xfrm>
            <a:off x="433331" y="4420996"/>
            <a:ext cx="1450636" cy="8277"/>
          </a:xfrm>
          <a:prstGeom prst="straightConnector1">
            <a:avLst/>
          </a:prstGeom>
          <a:ln>
            <a:solidFill>
              <a:schemeClr val="accent6">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A4FA12E7-4AC4-1009-9A2A-F91687D66A1A}"/>
              </a:ext>
            </a:extLst>
          </p:cNvPr>
          <p:cNvSpPr txBox="1"/>
          <p:nvPr/>
        </p:nvSpPr>
        <p:spPr>
          <a:xfrm>
            <a:off x="-426" y="4849286"/>
            <a:ext cx="293078" cy="646331"/>
          </a:xfrm>
          <a:prstGeom prst="rect">
            <a:avLst/>
          </a:prstGeom>
          <a:noFill/>
        </p:spPr>
        <p:txBody>
          <a:bodyPr wrap="square" rtlCol="0">
            <a:spAutoFit/>
          </a:bodyPr>
          <a:lstStyle/>
          <a:p>
            <a:r>
              <a:rPr kumimoji="1" lang="en-US" altLang="ja-JP" sz="1800" dirty="0"/>
              <a:t>5</a:t>
            </a:r>
            <a:r>
              <a:rPr kumimoji="1" lang="ja-JP" altLang="en-US" sz="1800" dirty="0"/>
              <a:t>行</a:t>
            </a:r>
          </a:p>
        </p:txBody>
      </p:sp>
      <p:sp>
        <p:nvSpPr>
          <p:cNvPr id="73" name="テキスト ボックス 72">
            <a:extLst>
              <a:ext uri="{FF2B5EF4-FFF2-40B4-BE49-F238E27FC236}">
                <a16:creationId xmlns:a16="http://schemas.microsoft.com/office/drawing/2014/main" id="{96CE1A17-B2B9-8D70-CC85-87578E5AB23E}"/>
              </a:ext>
            </a:extLst>
          </p:cNvPr>
          <p:cNvSpPr txBox="1"/>
          <p:nvPr/>
        </p:nvSpPr>
        <p:spPr>
          <a:xfrm>
            <a:off x="761583" y="4172214"/>
            <a:ext cx="562703" cy="369332"/>
          </a:xfrm>
          <a:prstGeom prst="rect">
            <a:avLst/>
          </a:prstGeom>
          <a:noFill/>
        </p:spPr>
        <p:txBody>
          <a:bodyPr wrap="square" rtlCol="0">
            <a:spAutoFit/>
          </a:bodyPr>
          <a:lstStyle/>
          <a:p>
            <a:r>
              <a:rPr kumimoji="1" lang="en-US" altLang="ja-JP" sz="1800" dirty="0"/>
              <a:t>8</a:t>
            </a:r>
            <a:r>
              <a:rPr kumimoji="1" lang="ja-JP" altLang="en-US" sz="1800" dirty="0"/>
              <a:t>列</a:t>
            </a:r>
          </a:p>
        </p:txBody>
      </p:sp>
      <p:cxnSp>
        <p:nvCxnSpPr>
          <p:cNvPr id="77" name="直線コネクタ 76">
            <a:extLst>
              <a:ext uri="{FF2B5EF4-FFF2-40B4-BE49-F238E27FC236}">
                <a16:creationId xmlns:a16="http://schemas.microsoft.com/office/drawing/2014/main" id="{17801D22-066F-658D-937B-2559E69098F5}"/>
              </a:ext>
            </a:extLst>
          </p:cNvPr>
          <p:cNvCxnSpPr>
            <a:cxnSpLocks/>
          </p:cNvCxnSpPr>
          <p:nvPr/>
        </p:nvCxnSpPr>
        <p:spPr>
          <a:xfrm>
            <a:off x="1166281" y="4543627"/>
            <a:ext cx="0" cy="93331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3BA7861A-3B33-A6CF-A242-D4A8510144AB}"/>
              </a:ext>
            </a:extLst>
          </p:cNvPr>
          <p:cNvCxnSpPr>
            <a:cxnSpLocks/>
          </p:cNvCxnSpPr>
          <p:nvPr/>
        </p:nvCxnSpPr>
        <p:spPr>
          <a:xfrm>
            <a:off x="1746144" y="4533954"/>
            <a:ext cx="0" cy="93331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98C54F6D-8C09-4974-747C-CEC494988B06}"/>
              </a:ext>
            </a:extLst>
          </p:cNvPr>
          <p:cNvCxnSpPr>
            <a:cxnSpLocks/>
          </p:cNvCxnSpPr>
          <p:nvPr/>
        </p:nvCxnSpPr>
        <p:spPr>
          <a:xfrm>
            <a:off x="1353685" y="4541576"/>
            <a:ext cx="0" cy="93331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D90728D2-6162-0D7B-B0E9-BC17A0555F4B}"/>
              </a:ext>
            </a:extLst>
          </p:cNvPr>
          <p:cNvCxnSpPr>
            <a:cxnSpLocks/>
          </p:cNvCxnSpPr>
          <p:nvPr/>
        </p:nvCxnSpPr>
        <p:spPr>
          <a:xfrm>
            <a:off x="1558575" y="4523633"/>
            <a:ext cx="0" cy="93331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4FB6DD10-1998-54FF-23B3-D6D564570C55}"/>
              </a:ext>
            </a:extLst>
          </p:cNvPr>
          <p:cNvCxnSpPr>
            <a:cxnSpLocks/>
          </p:cNvCxnSpPr>
          <p:nvPr/>
        </p:nvCxnSpPr>
        <p:spPr>
          <a:xfrm>
            <a:off x="421606" y="4726059"/>
            <a:ext cx="1494886"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0BFAB8EC-86F3-5E74-C948-599DF83669A3}"/>
              </a:ext>
            </a:extLst>
          </p:cNvPr>
          <p:cNvCxnSpPr>
            <a:cxnSpLocks/>
          </p:cNvCxnSpPr>
          <p:nvPr/>
        </p:nvCxnSpPr>
        <p:spPr>
          <a:xfrm>
            <a:off x="421606" y="5295276"/>
            <a:ext cx="1494886"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93" name="矢印: 右 92">
            <a:extLst>
              <a:ext uri="{FF2B5EF4-FFF2-40B4-BE49-F238E27FC236}">
                <a16:creationId xmlns:a16="http://schemas.microsoft.com/office/drawing/2014/main" id="{E1A17B0D-28B0-9F5F-414E-428910713083}"/>
              </a:ext>
            </a:extLst>
          </p:cNvPr>
          <p:cNvSpPr/>
          <p:nvPr/>
        </p:nvSpPr>
        <p:spPr>
          <a:xfrm>
            <a:off x="2395705" y="4737295"/>
            <a:ext cx="856141" cy="65097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E34B2E69-6174-EDB6-3A8C-BBC14534F2D5}"/>
              </a:ext>
            </a:extLst>
          </p:cNvPr>
          <p:cNvSpPr txBox="1"/>
          <p:nvPr/>
        </p:nvSpPr>
        <p:spPr>
          <a:xfrm>
            <a:off x="2019903" y="4372277"/>
            <a:ext cx="1497194" cy="307777"/>
          </a:xfrm>
          <a:prstGeom prst="rect">
            <a:avLst/>
          </a:prstGeom>
          <a:noFill/>
        </p:spPr>
        <p:txBody>
          <a:bodyPr wrap="square" rtlCol="0">
            <a:spAutoFit/>
          </a:bodyPr>
          <a:lstStyle/>
          <a:p>
            <a:r>
              <a:rPr kumimoji="1" lang="ja-JP" altLang="en-US" dirty="0">
                <a:solidFill>
                  <a:srgbClr val="FF0000"/>
                </a:solidFill>
              </a:rPr>
              <a:t>アップグレード</a:t>
            </a:r>
          </a:p>
        </p:txBody>
      </p:sp>
      <p:sp>
        <p:nvSpPr>
          <p:cNvPr id="95" name="テキスト ボックス 94">
            <a:extLst>
              <a:ext uri="{FF2B5EF4-FFF2-40B4-BE49-F238E27FC236}">
                <a16:creationId xmlns:a16="http://schemas.microsoft.com/office/drawing/2014/main" id="{46C3EE23-337E-E7EA-3F42-E44AEED27BC0}"/>
              </a:ext>
            </a:extLst>
          </p:cNvPr>
          <p:cNvSpPr txBox="1"/>
          <p:nvPr/>
        </p:nvSpPr>
        <p:spPr>
          <a:xfrm rot="5400000">
            <a:off x="5880509" y="5086852"/>
            <a:ext cx="1969476" cy="369332"/>
          </a:xfrm>
          <a:prstGeom prst="rect">
            <a:avLst/>
          </a:prstGeom>
          <a:noFill/>
        </p:spPr>
        <p:txBody>
          <a:bodyPr wrap="square" rtlCol="0">
            <a:spAutoFit/>
          </a:bodyPr>
          <a:lstStyle/>
          <a:p>
            <a:r>
              <a:rPr kumimoji="1" lang="en-US" altLang="ja-JP" sz="1800" dirty="0"/>
              <a:t>35cm(5cm×7</a:t>
            </a:r>
            <a:r>
              <a:rPr kumimoji="1" lang="ja-JP" altLang="en-US" sz="1800" dirty="0"/>
              <a:t>本</a:t>
            </a:r>
            <a:r>
              <a:rPr kumimoji="1" lang="en-US" altLang="ja-JP" sz="1800" dirty="0"/>
              <a:t>)</a:t>
            </a:r>
            <a:endParaRPr kumimoji="1" lang="ja-JP" altLang="en-US" sz="1800" dirty="0"/>
          </a:p>
        </p:txBody>
      </p:sp>
      <mc:AlternateContent xmlns:mc="http://schemas.openxmlformats.org/markup-compatibility/2006" xmlns:a14="http://schemas.microsoft.com/office/drawing/2010/main">
        <mc:Choice Requires="a14">
          <p:graphicFrame>
            <p:nvGraphicFramePr>
              <p:cNvPr id="3" name="表 4">
                <a:extLst>
                  <a:ext uri="{FF2B5EF4-FFF2-40B4-BE49-F238E27FC236}">
                    <a16:creationId xmlns:a16="http://schemas.microsoft.com/office/drawing/2014/main" id="{14CDB837-54AE-8540-3B19-3AC3D40BF428}"/>
                  </a:ext>
                </a:extLst>
              </p:cNvPr>
              <p:cNvGraphicFramePr>
                <a:graphicFrameLocks noGrp="1"/>
              </p:cNvGraphicFramePr>
              <p:nvPr>
                <p:extLst>
                  <p:ext uri="{D42A27DB-BD31-4B8C-83A1-F6EECF244321}">
                    <p14:modId xmlns:p14="http://schemas.microsoft.com/office/powerpoint/2010/main" val="2294606137"/>
                  </p:ext>
                </p:extLst>
              </p:nvPr>
            </p:nvGraphicFramePr>
            <p:xfrm>
              <a:off x="7234539" y="3927146"/>
              <a:ext cx="4853738" cy="2616579"/>
            </p:xfrm>
            <a:graphic>
              <a:graphicData uri="http://schemas.openxmlformats.org/drawingml/2006/table">
                <a:tbl>
                  <a:tblPr firstRow="1" bandRow="1">
                    <a:tableStyleId>{5C22544A-7EE6-4342-B048-85BDC9FD1C3A}</a:tableStyleId>
                  </a:tblPr>
                  <a:tblGrid>
                    <a:gridCol w="1898998">
                      <a:extLst>
                        <a:ext uri="{9D8B030D-6E8A-4147-A177-3AD203B41FA5}">
                          <a16:colId xmlns:a16="http://schemas.microsoft.com/office/drawing/2014/main" val="211460960"/>
                        </a:ext>
                      </a:extLst>
                    </a:gridCol>
                    <a:gridCol w="1685498">
                      <a:extLst>
                        <a:ext uri="{9D8B030D-6E8A-4147-A177-3AD203B41FA5}">
                          <a16:colId xmlns:a16="http://schemas.microsoft.com/office/drawing/2014/main" val="2155747951"/>
                        </a:ext>
                      </a:extLst>
                    </a:gridCol>
                    <a:gridCol w="1269242">
                      <a:extLst>
                        <a:ext uri="{9D8B030D-6E8A-4147-A177-3AD203B41FA5}">
                          <a16:colId xmlns:a16="http://schemas.microsoft.com/office/drawing/2014/main" val="1089099300"/>
                        </a:ext>
                      </a:extLst>
                    </a:gridCol>
                  </a:tblGrid>
                  <a:tr h="498729">
                    <a:tc>
                      <a:txBody>
                        <a:bodyPr/>
                        <a:lstStyle/>
                        <a:p>
                          <a:endParaRPr kumimoji="1" lang="ja-JP" altLang="en-US" sz="2000" dirty="0"/>
                        </a:p>
                      </a:txBody>
                      <a:tcPr/>
                    </a:tc>
                    <a:tc>
                      <a:txBody>
                        <a:bodyPr/>
                        <a:lstStyle/>
                        <a:p>
                          <a:r>
                            <a:rPr kumimoji="1" lang="ja-JP" altLang="en-US" sz="2000" dirty="0"/>
                            <a:t>鉛フッ素</a:t>
                          </a:r>
                        </a:p>
                      </a:txBody>
                      <a:tcPr/>
                    </a:tc>
                    <a:tc>
                      <a:txBody>
                        <a:bodyPr/>
                        <a:lstStyle/>
                        <a:p>
                          <a:r>
                            <a:rPr kumimoji="1" lang="ja-JP" altLang="en-US" sz="2000" dirty="0"/>
                            <a:t>鉛ガラス</a:t>
                          </a:r>
                        </a:p>
                      </a:txBody>
                      <a:tcPr/>
                    </a:tc>
                    <a:extLst>
                      <a:ext uri="{0D108BD9-81ED-4DB2-BD59-A6C34878D82A}">
                        <a16:rowId xmlns:a16="http://schemas.microsoft.com/office/drawing/2014/main" val="2961179779"/>
                      </a:ext>
                    </a:extLst>
                  </a:tr>
                  <a:tr h="545842">
                    <a:tc>
                      <a:txBody>
                        <a:bodyPr/>
                        <a:lstStyle/>
                        <a:p>
                          <a:r>
                            <a:rPr kumimoji="1" lang="ja-JP" altLang="en-US" sz="2000" dirty="0"/>
                            <a:t>放射長</a:t>
                          </a:r>
                          <a14:m>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𝑋</m:t>
                                  </m:r>
                                </m:e>
                                <m:sub>
                                  <m:r>
                                    <a:rPr kumimoji="1" lang="en-US" altLang="ja-JP" sz="2000" b="0" i="1" smtClean="0">
                                      <a:latin typeface="Cambria Math" panose="02040503050406030204" pitchFamily="18" charset="0"/>
                                    </a:rPr>
                                    <m:t>0</m:t>
                                  </m:r>
                                </m:sub>
                              </m:sSub>
                            </m:oMath>
                          </a14:m>
                          <a:r>
                            <a:rPr kumimoji="1" lang="en-US" altLang="ja-JP" sz="2000" dirty="0"/>
                            <a:t>(cm)</a:t>
                          </a:r>
                          <a:endParaRPr kumimoji="1" lang="ja-JP" altLang="en-US" sz="2000" dirty="0"/>
                        </a:p>
                      </a:txBody>
                      <a:tcPr/>
                    </a:tc>
                    <a:tc>
                      <a:txBody>
                        <a:bodyPr/>
                        <a:lstStyle/>
                        <a:p>
                          <a:pPr algn="ctr"/>
                          <a:r>
                            <a:rPr kumimoji="1" lang="en-US" altLang="ja-JP" sz="2000" dirty="0"/>
                            <a:t>0.93</a:t>
                          </a:r>
                          <a:endParaRPr kumimoji="1" lang="ja-JP" altLang="en-US" sz="2000" dirty="0"/>
                        </a:p>
                      </a:txBody>
                      <a:tcPr/>
                    </a:tc>
                    <a:tc>
                      <a:txBody>
                        <a:bodyPr/>
                        <a:lstStyle/>
                        <a:p>
                          <a:pPr algn="ctr"/>
                          <a:r>
                            <a:rPr kumimoji="1" lang="en-US" altLang="ja-JP" sz="2000" dirty="0"/>
                            <a:t>1.7</a:t>
                          </a:r>
                          <a:endParaRPr kumimoji="1" lang="ja-JP" altLang="en-US" sz="2000" dirty="0"/>
                        </a:p>
                      </a:txBody>
                      <a:tcPr/>
                    </a:tc>
                    <a:extLst>
                      <a:ext uri="{0D108BD9-81ED-4DB2-BD59-A6C34878D82A}">
                        <a16:rowId xmlns:a16="http://schemas.microsoft.com/office/drawing/2014/main" val="1237140093"/>
                      </a:ext>
                    </a:extLst>
                  </a:tr>
                  <a:tr h="736907">
                    <a:tc>
                      <a:txBody>
                        <a:bodyPr/>
                        <a:lstStyle/>
                        <a:p>
                          <a:r>
                            <a:rPr kumimoji="1" lang="ja-JP" altLang="en-US" sz="2000" dirty="0"/>
                            <a:t>モリエール半径</a:t>
                          </a:r>
                          <a:r>
                            <a:rPr kumimoji="1" lang="en-US" altLang="ja-JP" sz="2000" dirty="0"/>
                            <a:t>(cm)</a:t>
                          </a:r>
                          <a:endParaRPr kumimoji="1" lang="ja-JP" altLang="en-US" sz="2000" dirty="0"/>
                        </a:p>
                      </a:txBody>
                      <a:tcPr/>
                    </a:tc>
                    <a:tc>
                      <a:txBody>
                        <a:bodyPr/>
                        <a:lstStyle/>
                        <a:p>
                          <a:pPr algn="ctr"/>
                          <a:r>
                            <a:rPr kumimoji="1" lang="en-US" altLang="ja-JP" sz="2000" dirty="0"/>
                            <a:t>2.22</a:t>
                          </a:r>
                          <a:endParaRPr kumimoji="1" lang="ja-JP" altLang="en-US" sz="2000" dirty="0"/>
                        </a:p>
                      </a:txBody>
                      <a:tcPr/>
                    </a:tc>
                    <a:tc>
                      <a:txBody>
                        <a:bodyPr/>
                        <a:lstStyle/>
                        <a:p>
                          <a:pPr algn="ctr"/>
                          <a:r>
                            <a:rPr kumimoji="1" lang="en-US" altLang="ja-JP" sz="2000" dirty="0"/>
                            <a:t>2.89</a:t>
                          </a:r>
                          <a:endParaRPr kumimoji="1" lang="ja-JP" altLang="en-US" sz="2000" dirty="0"/>
                        </a:p>
                      </a:txBody>
                      <a:tcPr/>
                    </a:tc>
                    <a:extLst>
                      <a:ext uri="{0D108BD9-81ED-4DB2-BD59-A6C34878D82A}">
                        <a16:rowId xmlns:a16="http://schemas.microsoft.com/office/drawing/2014/main" val="2634506751"/>
                      </a:ext>
                    </a:extLst>
                  </a:tr>
                  <a:tr h="42057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dirty="0"/>
                            <a:t>密度</a:t>
                          </a:r>
                          <a:r>
                            <a:rPr kumimoji="1" lang="en-US" altLang="ja-JP" sz="2000" dirty="0"/>
                            <a:t>(</a:t>
                          </a:r>
                          <a:r>
                            <a:rPr kumimoji="1" lang="en-US" altLang="ja-JP" sz="2000" i="0" dirty="0"/>
                            <a:t>g/</a:t>
                          </a:r>
                          <a14:m>
                            <m:oMath xmlns:m="http://schemas.openxmlformats.org/officeDocument/2006/math">
                              <m:sSup>
                                <m:sSupPr>
                                  <m:ctrlPr>
                                    <a:rPr kumimoji="1" lang="en-US" altLang="ja-JP" sz="2000" i="1" dirty="0" smtClean="0">
                                      <a:latin typeface="Cambria Math" panose="02040503050406030204" pitchFamily="18" charset="0"/>
                                    </a:rPr>
                                  </m:ctrlPr>
                                </m:sSupPr>
                                <m:e>
                                  <m:r>
                                    <m:rPr>
                                      <m:sty m:val="p"/>
                                    </m:rPr>
                                    <a:rPr kumimoji="1" lang="en-US" altLang="ja-JP" sz="2000" b="0" i="0" dirty="0" smtClean="0">
                                      <a:latin typeface="Cambria Math" panose="02040503050406030204" pitchFamily="18" charset="0"/>
                                    </a:rPr>
                                    <m:t>cm</m:t>
                                  </m:r>
                                </m:e>
                                <m:sup>
                                  <m:r>
                                    <a:rPr kumimoji="1" lang="en-US" altLang="ja-JP" sz="2000" b="0" i="0" dirty="0" smtClean="0">
                                      <a:latin typeface="Cambria Math" panose="02040503050406030204" pitchFamily="18" charset="0"/>
                                    </a:rPr>
                                    <m:t>3</m:t>
                                  </m:r>
                                </m:sup>
                              </m:sSup>
                            </m:oMath>
                          </a14:m>
                          <a:r>
                            <a:rPr kumimoji="1" lang="en-US" altLang="ja-JP" sz="2000" dirty="0"/>
                            <a:t>)</a:t>
                          </a:r>
                          <a:endParaRPr kumimoji="1" lang="ja-JP" altLang="en-US" sz="2000" dirty="0"/>
                        </a:p>
                      </a:txBody>
                      <a:tcPr/>
                    </a:tc>
                    <a:tc>
                      <a:txBody>
                        <a:bodyPr/>
                        <a:lstStyle/>
                        <a:p>
                          <a:pPr algn="ctr"/>
                          <a:r>
                            <a:rPr kumimoji="1" lang="en-US" altLang="ja-JP" sz="2000" dirty="0"/>
                            <a:t>7.77</a:t>
                          </a:r>
                          <a:endParaRPr kumimoji="1" lang="ja-JP"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2000" dirty="0"/>
                            <a:t>5.2</a:t>
                          </a:r>
                          <a:endParaRPr kumimoji="1" lang="ja-JP" altLang="en-US" sz="2000" dirty="0"/>
                        </a:p>
                      </a:txBody>
                      <a:tcPr/>
                    </a:tc>
                    <a:extLst>
                      <a:ext uri="{0D108BD9-81ED-4DB2-BD59-A6C34878D82A}">
                        <a16:rowId xmlns:a16="http://schemas.microsoft.com/office/drawing/2014/main" val="3107076558"/>
                      </a:ext>
                    </a:extLst>
                  </a:tr>
                  <a:tr h="414531">
                    <a:tc>
                      <a:txBody>
                        <a:bodyPr/>
                        <a:lstStyle/>
                        <a:p>
                          <a:r>
                            <a:rPr kumimoji="1" lang="ja-JP" altLang="en-US" sz="2000" dirty="0"/>
                            <a:t>ジオメトリ</a:t>
                          </a:r>
                          <a:r>
                            <a:rPr kumimoji="1" lang="en-US" altLang="ja-JP" sz="2000" dirty="0"/>
                            <a:t>(</a:t>
                          </a:r>
                          <a14:m>
                            <m:oMath xmlns:m="http://schemas.openxmlformats.org/officeDocument/2006/math">
                              <m:sSup>
                                <m:sSupPr>
                                  <m:ctrlPr>
                                    <a:rPr kumimoji="1" lang="en-US" altLang="ja-JP" sz="2000" i="1" smtClean="0">
                                      <a:latin typeface="Cambria Math" panose="02040503050406030204" pitchFamily="18" charset="0"/>
                                    </a:rPr>
                                  </m:ctrlPr>
                                </m:sSupPr>
                                <m:e>
                                  <m:r>
                                    <m:rPr>
                                      <m:sty m:val="p"/>
                                    </m:rPr>
                                    <a:rPr kumimoji="1" lang="en-US" altLang="ja-JP" sz="2000" b="0" i="0" smtClean="0">
                                      <a:latin typeface="Cambria Math" panose="02040503050406030204" pitchFamily="18" charset="0"/>
                                    </a:rPr>
                                    <m:t>cm</m:t>
                                  </m:r>
                                </m:e>
                                <m:sup>
                                  <m:r>
                                    <a:rPr kumimoji="1" lang="en-US" altLang="ja-JP" sz="2000" b="0" i="0" smtClean="0">
                                      <a:latin typeface="Cambria Math" panose="02040503050406030204" pitchFamily="18" charset="0"/>
                                    </a:rPr>
                                    <m:t>3</m:t>
                                  </m:r>
                                </m:sup>
                              </m:sSup>
                            </m:oMath>
                          </a14:m>
                          <a:r>
                            <a:rPr kumimoji="1" lang="en-US" altLang="ja-JP" sz="2000" dirty="0"/>
                            <a:t>)</a:t>
                          </a:r>
                          <a:endParaRPr kumimoji="1" lang="ja-JP" altLang="en-US" sz="2000" dirty="0"/>
                        </a:p>
                      </a:txBody>
                      <a:tcPr/>
                    </a:tc>
                    <a:tc>
                      <a:txBody>
                        <a:bodyPr/>
                        <a:lstStyle/>
                        <a:p>
                          <a:pPr algn="ctr"/>
                          <a:r>
                            <a:rPr kumimoji="1" lang="en-US" altLang="ja-JP" sz="2000" dirty="0"/>
                            <a:t>2.5×2.5×14</a:t>
                          </a:r>
                          <a:endParaRPr kumimoji="1" lang="ja-JP" altLang="en-US" sz="2000" dirty="0"/>
                        </a:p>
                      </a:txBody>
                      <a:tcPr/>
                    </a:tc>
                    <a:tc>
                      <a:txBody>
                        <a:bodyPr/>
                        <a:lstStyle/>
                        <a:p>
                          <a:pPr algn="ctr"/>
                          <a:r>
                            <a:rPr kumimoji="1" lang="en-US" altLang="ja-JP" sz="2000" dirty="0"/>
                            <a:t>5×5×26</a:t>
                          </a:r>
                          <a:endParaRPr kumimoji="1" lang="ja-JP" altLang="en-US" sz="2000" dirty="0"/>
                        </a:p>
                      </a:txBody>
                      <a:tcPr/>
                    </a:tc>
                    <a:extLst>
                      <a:ext uri="{0D108BD9-81ED-4DB2-BD59-A6C34878D82A}">
                        <a16:rowId xmlns:a16="http://schemas.microsoft.com/office/drawing/2014/main" val="588379998"/>
                      </a:ext>
                    </a:extLst>
                  </a:tr>
                </a:tbl>
              </a:graphicData>
            </a:graphic>
          </p:graphicFrame>
        </mc:Choice>
        <mc:Fallback xmlns="">
          <p:graphicFrame>
            <p:nvGraphicFramePr>
              <p:cNvPr id="3" name="表 4">
                <a:extLst>
                  <a:ext uri="{FF2B5EF4-FFF2-40B4-BE49-F238E27FC236}">
                    <a16:creationId xmlns:a16="http://schemas.microsoft.com/office/drawing/2014/main" id="{14CDB837-54AE-8540-3B19-3AC3D40BF428}"/>
                  </a:ext>
                </a:extLst>
              </p:cNvPr>
              <p:cNvGraphicFramePr>
                <a:graphicFrameLocks noGrp="1"/>
              </p:cNvGraphicFramePr>
              <p:nvPr>
                <p:extLst>
                  <p:ext uri="{D42A27DB-BD31-4B8C-83A1-F6EECF244321}">
                    <p14:modId xmlns:p14="http://schemas.microsoft.com/office/powerpoint/2010/main" val="2294606137"/>
                  </p:ext>
                </p:extLst>
              </p:nvPr>
            </p:nvGraphicFramePr>
            <p:xfrm>
              <a:off x="7234539" y="3927146"/>
              <a:ext cx="4853738" cy="2616579"/>
            </p:xfrm>
            <a:graphic>
              <a:graphicData uri="http://schemas.openxmlformats.org/drawingml/2006/table">
                <a:tbl>
                  <a:tblPr firstRow="1" bandRow="1">
                    <a:tableStyleId>{5C22544A-7EE6-4342-B048-85BDC9FD1C3A}</a:tableStyleId>
                  </a:tblPr>
                  <a:tblGrid>
                    <a:gridCol w="1898998">
                      <a:extLst>
                        <a:ext uri="{9D8B030D-6E8A-4147-A177-3AD203B41FA5}">
                          <a16:colId xmlns:a16="http://schemas.microsoft.com/office/drawing/2014/main" val="211460960"/>
                        </a:ext>
                      </a:extLst>
                    </a:gridCol>
                    <a:gridCol w="1685498">
                      <a:extLst>
                        <a:ext uri="{9D8B030D-6E8A-4147-A177-3AD203B41FA5}">
                          <a16:colId xmlns:a16="http://schemas.microsoft.com/office/drawing/2014/main" val="2155747951"/>
                        </a:ext>
                      </a:extLst>
                    </a:gridCol>
                    <a:gridCol w="1269242">
                      <a:extLst>
                        <a:ext uri="{9D8B030D-6E8A-4147-A177-3AD203B41FA5}">
                          <a16:colId xmlns:a16="http://schemas.microsoft.com/office/drawing/2014/main" val="1089099300"/>
                        </a:ext>
                      </a:extLst>
                    </a:gridCol>
                  </a:tblGrid>
                  <a:tr h="498729">
                    <a:tc>
                      <a:txBody>
                        <a:bodyPr/>
                        <a:lstStyle/>
                        <a:p>
                          <a:endParaRPr kumimoji="1" lang="ja-JP" altLang="en-US" sz="2000" dirty="0"/>
                        </a:p>
                      </a:txBody>
                      <a:tcPr/>
                    </a:tc>
                    <a:tc>
                      <a:txBody>
                        <a:bodyPr/>
                        <a:lstStyle/>
                        <a:p>
                          <a:r>
                            <a:rPr kumimoji="1" lang="ja-JP" altLang="en-US" sz="2000" dirty="0"/>
                            <a:t>鉛フッ素</a:t>
                          </a:r>
                        </a:p>
                      </a:txBody>
                      <a:tcPr/>
                    </a:tc>
                    <a:tc>
                      <a:txBody>
                        <a:bodyPr/>
                        <a:lstStyle/>
                        <a:p>
                          <a:r>
                            <a:rPr kumimoji="1" lang="ja-JP" altLang="en-US" sz="2000" dirty="0"/>
                            <a:t>鉛ガラス</a:t>
                          </a:r>
                        </a:p>
                      </a:txBody>
                      <a:tcPr/>
                    </a:tc>
                    <a:extLst>
                      <a:ext uri="{0D108BD9-81ED-4DB2-BD59-A6C34878D82A}">
                        <a16:rowId xmlns:a16="http://schemas.microsoft.com/office/drawing/2014/main" val="2961179779"/>
                      </a:ext>
                    </a:extLst>
                  </a:tr>
                  <a:tr h="545842">
                    <a:tc>
                      <a:txBody>
                        <a:bodyPr/>
                        <a:lstStyle/>
                        <a:p>
                          <a:endParaRPr lang="ja-JP"/>
                        </a:p>
                      </a:txBody>
                      <a:tcPr>
                        <a:blipFill>
                          <a:blip r:embed="rId4"/>
                          <a:stretch>
                            <a:fillRect l="-321" t="-98889" r="-157051" b="-303333"/>
                          </a:stretch>
                        </a:blipFill>
                      </a:tcPr>
                    </a:tc>
                    <a:tc>
                      <a:txBody>
                        <a:bodyPr/>
                        <a:lstStyle/>
                        <a:p>
                          <a:pPr algn="ctr"/>
                          <a:r>
                            <a:rPr kumimoji="1" lang="en-US" altLang="ja-JP" sz="2000" dirty="0"/>
                            <a:t>0.93</a:t>
                          </a:r>
                          <a:endParaRPr kumimoji="1" lang="ja-JP" altLang="en-US" sz="2000" dirty="0"/>
                        </a:p>
                      </a:txBody>
                      <a:tcPr/>
                    </a:tc>
                    <a:tc>
                      <a:txBody>
                        <a:bodyPr/>
                        <a:lstStyle/>
                        <a:p>
                          <a:pPr algn="ctr"/>
                          <a:r>
                            <a:rPr kumimoji="1" lang="en-US" altLang="ja-JP" sz="2000" dirty="0"/>
                            <a:t>1.7</a:t>
                          </a:r>
                          <a:endParaRPr kumimoji="1" lang="ja-JP" altLang="en-US" sz="2000" dirty="0"/>
                        </a:p>
                      </a:txBody>
                      <a:tcPr/>
                    </a:tc>
                    <a:extLst>
                      <a:ext uri="{0D108BD9-81ED-4DB2-BD59-A6C34878D82A}">
                        <a16:rowId xmlns:a16="http://schemas.microsoft.com/office/drawing/2014/main" val="1237140093"/>
                      </a:ext>
                    </a:extLst>
                  </a:tr>
                  <a:tr h="736907">
                    <a:tc>
                      <a:txBody>
                        <a:bodyPr/>
                        <a:lstStyle/>
                        <a:p>
                          <a:r>
                            <a:rPr kumimoji="1" lang="ja-JP" altLang="en-US" sz="2000" dirty="0"/>
                            <a:t>モリエール半径</a:t>
                          </a:r>
                          <a:r>
                            <a:rPr kumimoji="1" lang="en-US" altLang="ja-JP" sz="2000" dirty="0"/>
                            <a:t>(cm)</a:t>
                          </a:r>
                          <a:endParaRPr kumimoji="1" lang="ja-JP" altLang="en-US" sz="2000" dirty="0"/>
                        </a:p>
                      </a:txBody>
                      <a:tcPr/>
                    </a:tc>
                    <a:tc>
                      <a:txBody>
                        <a:bodyPr/>
                        <a:lstStyle/>
                        <a:p>
                          <a:pPr algn="ctr"/>
                          <a:r>
                            <a:rPr kumimoji="1" lang="en-US" altLang="ja-JP" sz="2000" dirty="0"/>
                            <a:t>2.22</a:t>
                          </a:r>
                          <a:endParaRPr kumimoji="1" lang="ja-JP" altLang="en-US" sz="2000" dirty="0"/>
                        </a:p>
                      </a:txBody>
                      <a:tcPr/>
                    </a:tc>
                    <a:tc>
                      <a:txBody>
                        <a:bodyPr/>
                        <a:lstStyle/>
                        <a:p>
                          <a:pPr algn="ctr"/>
                          <a:r>
                            <a:rPr kumimoji="1" lang="en-US" altLang="ja-JP" sz="2000" dirty="0"/>
                            <a:t>2.89</a:t>
                          </a:r>
                          <a:endParaRPr kumimoji="1" lang="ja-JP" altLang="en-US" sz="2000" dirty="0"/>
                        </a:p>
                      </a:txBody>
                      <a:tcPr/>
                    </a:tc>
                    <a:extLst>
                      <a:ext uri="{0D108BD9-81ED-4DB2-BD59-A6C34878D82A}">
                        <a16:rowId xmlns:a16="http://schemas.microsoft.com/office/drawing/2014/main" val="2634506751"/>
                      </a:ext>
                    </a:extLst>
                  </a:tr>
                  <a:tr h="420570">
                    <a:tc>
                      <a:txBody>
                        <a:bodyPr/>
                        <a:lstStyle/>
                        <a:p>
                          <a:endParaRPr lang="ja-JP"/>
                        </a:p>
                      </a:txBody>
                      <a:tcPr>
                        <a:blipFill>
                          <a:blip r:embed="rId4"/>
                          <a:stretch>
                            <a:fillRect l="-321" t="-434783" r="-157051" b="-120290"/>
                          </a:stretch>
                        </a:blipFill>
                      </a:tcPr>
                    </a:tc>
                    <a:tc>
                      <a:txBody>
                        <a:bodyPr/>
                        <a:lstStyle/>
                        <a:p>
                          <a:pPr algn="ctr"/>
                          <a:r>
                            <a:rPr kumimoji="1" lang="en-US" altLang="ja-JP" sz="2000" dirty="0"/>
                            <a:t>7.77</a:t>
                          </a:r>
                          <a:endParaRPr kumimoji="1" lang="ja-JP"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2000" dirty="0"/>
                            <a:t>5.2</a:t>
                          </a:r>
                          <a:endParaRPr kumimoji="1" lang="ja-JP" altLang="en-US" sz="2000" dirty="0"/>
                        </a:p>
                      </a:txBody>
                      <a:tcPr/>
                    </a:tc>
                    <a:extLst>
                      <a:ext uri="{0D108BD9-81ED-4DB2-BD59-A6C34878D82A}">
                        <a16:rowId xmlns:a16="http://schemas.microsoft.com/office/drawing/2014/main" val="3107076558"/>
                      </a:ext>
                    </a:extLst>
                  </a:tr>
                  <a:tr h="414531">
                    <a:tc>
                      <a:txBody>
                        <a:bodyPr/>
                        <a:lstStyle/>
                        <a:p>
                          <a:endParaRPr lang="ja-JP"/>
                        </a:p>
                      </a:txBody>
                      <a:tcPr>
                        <a:blipFill>
                          <a:blip r:embed="rId4"/>
                          <a:stretch>
                            <a:fillRect l="-321" t="-542647" r="-157051" b="-22059"/>
                          </a:stretch>
                        </a:blipFill>
                      </a:tcPr>
                    </a:tc>
                    <a:tc>
                      <a:txBody>
                        <a:bodyPr/>
                        <a:lstStyle/>
                        <a:p>
                          <a:pPr algn="ctr"/>
                          <a:r>
                            <a:rPr kumimoji="1" lang="en-US" altLang="ja-JP" sz="2000" dirty="0"/>
                            <a:t>2.5×2.5×14</a:t>
                          </a:r>
                          <a:endParaRPr kumimoji="1" lang="ja-JP" altLang="en-US" sz="2000" dirty="0"/>
                        </a:p>
                      </a:txBody>
                      <a:tcPr/>
                    </a:tc>
                    <a:tc>
                      <a:txBody>
                        <a:bodyPr/>
                        <a:lstStyle/>
                        <a:p>
                          <a:pPr algn="ctr"/>
                          <a:r>
                            <a:rPr kumimoji="1" lang="en-US" altLang="ja-JP" sz="2000" dirty="0"/>
                            <a:t>5×5×26</a:t>
                          </a:r>
                          <a:endParaRPr kumimoji="1" lang="ja-JP" altLang="en-US" sz="2000" dirty="0"/>
                        </a:p>
                      </a:txBody>
                      <a:tcPr/>
                    </a:tc>
                    <a:extLst>
                      <a:ext uri="{0D108BD9-81ED-4DB2-BD59-A6C34878D82A}">
                        <a16:rowId xmlns:a16="http://schemas.microsoft.com/office/drawing/2014/main" val="588379998"/>
                      </a:ext>
                    </a:extLst>
                  </a:tr>
                </a:tbl>
              </a:graphicData>
            </a:graphic>
          </p:graphicFrame>
        </mc:Fallback>
      </mc:AlternateContent>
      <p:sp>
        <p:nvSpPr>
          <p:cNvPr id="2" name="スライド番号プレースホルダー 1">
            <a:extLst>
              <a:ext uri="{FF2B5EF4-FFF2-40B4-BE49-F238E27FC236}">
                <a16:creationId xmlns:a16="http://schemas.microsoft.com/office/drawing/2014/main" id="{03FB0993-5B25-32F7-E704-FF1397733B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8</a:t>
            </a:fld>
            <a:endParaRPr lang="ja-JP" altLang="en-US"/>
          </a:p>
        </p:txBody>
      </p:sp>
      <p:sp>
        <p:nvSpPr>
          <p:cNvPr id="5" name="テキスト ボックス 4">
            <a:extLst>
              <a:ext uri="{FF2B5EF4-FFF2-40B4-BE49-F238E27FC236}">
                <a16:creationId xmlns:a16="http://schemas.microsoft.com/office/drawing/2014/main" id="{ED06D3E8-99F1-138C-AE67-5682A1F08303}"/>
              </a:ext>
            </a:extLst>
          </p:cNvPr>
          <p:cNvSpPr txBox="1"/>
          <p:nvPr/>
        </p:nvSpPr>
        <p:spPr>
          <a:xfrm>
            <a:off x="4196002" y="6502552"/>
            <a:ext cx="1969476" cy="369332"/>
          </a:xfrm>
          <a:prstGeom prst="rect">
            <a:avLst/>
          </a:prstGeom>
          <a:noFill/>
        </p:spPr>
        <p:txBody>
          <a:bodyPr wrap="square" rtlCol="0">
            <a:spAutoFit/>
          </a:bodyPr>
          <a:lstStyle/>
          <a:p>
            <a:r>
              <a:rPr kumimoji="1" lang="en-US" altLang="ja-JP" sz="1800" dirty="0"/>
              <a:t>35cm(5cm×7</a:t>
            </a:r>
            <a:r>
              <a:rPr kumimoji="1" lang="ja-JP" altLang="en-US" sz="1800" dirty="0"/>
              <a:t>本</a:t>
            </a:r>
            <a:r>
              <a:rPr kumimoji="1" lang="en-US" altLang="ja-JP" sz="1800" dirty="0"/>
              <a:t>)</a:t>
            </a:r>
            <a:endParaRPr kumimoji="1" lang="ja-JP" altLang="en-US" sz="1800" dirty="0"/>
          </a:p>
        </p:txBody>
      </p:sp>
    </p:spTree>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21" name="図 20" descr="グラフ, ヒストグラム&#10;&#10;自動的に生成された説明">
            <a:extLst>
              <a:ext uri="{FF2B5EF4-FFF2-40B4-BE49-F238E27FC236}">
                <a16:creationId xmlns:a16="http://schemas.microsoft.com/office/drawing/2014/main" id="{565DC885-7FE9-0CB9-010D-9DB43471E6DD}"/>
              </a:ext>
            </a:extLst>
          </p:cNvPr>
          <p:cNvPicPr>
            <a:picLocks noChangeAspect="1"/>
          </p:cNvPicPr>
          <p:nvPr/>
        </p:nvPicPr>
        <p:blipFill>
          <a:blip r:embed="rId4"/>
          <a:stretch>
            <a:fillRect/>
          </a:stretch>
        </p:blipFill>
        <p:spPr>
          <a:xfrm>
            <a:off x="8482691" y="-2778"/>
            <a:ext cx="3370505" cy="6721242"/>
          </a:xfrm>
          <a:prstGeom prst="rect">
            <a:avLst/>
          </a:prstGeom>
        </p:spPr>
      </p:pic>
      <p:sp>
        <p:nvSpPr>
          <p:cNvPr id="7" name="Google Shape;127;p7">
            <a:extLst>
              <a:ext uri="{FF2B5EF4-FFF2-40B4-BE49-F238E27FC236}">
                <a16:creationId xmlns:a16="http://schemas.microsoft.com/office/drawing/2014/main" id="{11AB7ACB-735D-A29E-28A2-3DC3C7692AFD}"/>
              </a:ext>
            </a:extLst>
          </p:cNvPr>
          <p:cNvSpPr txBox="1">
            <a:spLocks/>
          </p:cNvSpPr>
          <p:nvPr/>
        </p:nvSpPr>
        <p:spPr>
          <a:xfrm>
            <a:off x="61039" y="777346"/>
            <a:ext cx="9181251" cy="238231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nSpc>
                <a:spcPct val="140000"/>
              </a:lnSpc>
              <a:spcBef>
                <a:spcPts val="0"/>
              </a:spcBef>
              <a:buSzPts val="2800"/>
              <a:buFont typeface="Arial"/>
              <a:buNone/>
            </a:pPr>
            <a:r>
              <a:rPr lang="ja-JP" altLang="en-US" dirty="0"/>
              <a:t>・</a:t>
            </a:r>
            <a:r>
              <a:rPr lang="en-US" altLang="ja-JP" dirty="0"/>
              <a:t> </a:t>
            </a:r>
            <a:r>
              <a:rPr lang="ja-JP" altLang="en-US" dirty="0"/>
              <a:t>放射長</a:t>
            </a:r>
            <a:r>
              <a:rPr lang="en-US" altLang="ja-JP" dirty="0"/>
              <a:t>26 cm </a:t>
            </a:r>
            <a:r>
              <a:rPr lang="ja-JP" altLang="en-US" dirty="0"/>
              <a:t>の鉛ガラス実現のために</a:t>
            </a:r>
            <a:br>
              <a:rPr lang="en-US" altLang="ja-JP" dirty="0"/>
            </a:br>
            <a:r>
              <a:rPr lang="ja-JP" altLang="en-US" dirty="0"/>
              <a:t>　長さ</a:t>
            </a:r>
            <a:r>
              <a:rPr lang="en-US" altLang="ja-JP" dirty="0"/>
              <a:t>13 cm</a:t>
            </a:r>
            <a:r>
              <a:rPr lang="ja-JP" altLang="en-US" dirty="0"/>
              <a:t>の鉛ガラスを２個縦に繋ぐ必要がある</a:t>
            </a:r>
            <a:endParaRPr lang="en-US" altLang="ja-JP" dirty="0"/>
          </a:p>
        </p:txBody>
      </p:sp>
      <p:sp>
        <p:nvSpPr>
          <p:cNvPr id="126" name="Google Shape;126;p7"/>
          <p:cNvSpPr txBox="1">
            <a:spLocks noGrp="1"/>
          </p:cNvSpPr>
          <p:nvPr>
            <p:ph type="title"/>
          </p:nvPr>
        </p:nvSpPr>
        <p:spPr>
          <a:xfrm>
            <a:off x="231182" y="105482"/>
            <a:ext cx="10515600" cy="8324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ja-JP" dirty="0"/>
              <a:t>鉛ガラスの接合方法の決定</a:t>
            </a:r>
            <a:endParaRPr dirty="0"/>
          </a:p>
        </p:txBody>
      </p:sp>
      <p:sp>
        <p:nvSpPr>
          <p:cNvPr id="127" name="Google Shape;127;p7"/>
          <p:cNvSpPr txBox="1">
            <a:spLocks noGrp="1"/>
          </p:cNvSpPr>
          <p:nvPr>
            <p:ph type="body" idx="1"/>
          </p:nvPr>
        </p:nvSpPr>
        <p:spPr>
          <a:xfrm>
            <a:off x="-48751" y="4655708"/>
            <a:ext cx="9181251" cy="4667250"/>
          </a:xfrm>
          <a:prstGeom prst="rect">
            <a:avLst/>
          </a:prstGeom>
          <a:noFill/>
          <a:ln>
            <a:noFill/>
          </a:ln>
        </p:spPr>
        <p:txBody>
          <a:bodyPr spcFirstLastPara="1" wrap="square" lIns="91425" tIns="45700" rIns="91425" bIns="45700" anchor="t" anchorCtr="0">
            <a:normAutofit/>
          </a:bodyPr>
          <a:lstStyle/>
          <a:p>
            <a:pPr marL="228600" lvl="0" indent="-50800" algn="l" rtl="0">
              <a:lnSpc>
                <a:spcPct val="120000"/>
              </a:lnSpc>
              <a:spcBef>
                <a:spcPts val="0"/>
              </a:spcBef>
              <a:spcAft>
                <a:spcPts val="0"/>
              </a:spcAft>
              <a:buClr>
                <a:schemeClr val="dk1"/>
              </a:buClr>
              <a:buSzPts val="2800"/>
              <a:buNone/>
            </a:pPr>
            <a:r>
              <a:rPr lang="ja-JP" altLang="en-US" dirty="0"/>
              <a:t>・電子光理学研究センター</a:t>
            </a:r>
            <a:r>
              <a:rPr lang="en-US" altLang="ja-JP" dirty="0"/>
              <a:t>600MeV /c </a:t>
            </a:r>
            <a:r>
              <a:rPr lang="ja-JP" altLang="en-US" dirty="0"/>
              <a:t>の </a:t>
            </a:r>
            <a:r>
              <a:rPr lang="en-US" altLang="ja-JP" dirty="0"/>
              <a:t>e+ </a:t>
            </a:r>
            <a:r>
              <a:rPr lang="ja-JP" altLang="en-US" dirty="0"/>
              <a:t>ビーム</a:t>
            </a:r>
            <a:br>
              <a:rPr lang="en-US" altLang="ja-JP" dirty="0"/>
            </a:br>
            <a:r>
              <a:rPr lang="en-US" altLang="ja-JP" dirty="0"/>
              <a:t>    </a:t>
            </a:r>
            <a:r>
              <a:rPr lang="ja-JP" altLang="en-US" dirty="0"/>
              <a:t>を使い、性能評価を実施</a:t>
            </a:r>
            <a:endParaRPr lang="en-US" altLang="ja-JP" dirty="0"/>
          </a:p>
          <a:p>
            <a:pPr marL="228600" lvl="0" indent="-50800" algn="l" rtl="0">
              <a:lnSpc>
                <a:spcPct val="120000"/>
              </a:lnSpc>
              <a:spcBef>
                <a:spcPts val="0"/>
              </a:spcBef>
              <a:spcAft>
                <a:spcPts val="0"/>
              </a:spcAft>
              <a:buClr>
                <a:schemeClr val="dk1"/>
              </a:buClr>
              <a:buSzPts val="2800"/>
              <a:buNone/>
            </a:pPr>
            <a:r>
              <a:rPr lang="ja-JP" altLang="en-US" dirty="0"/>
              <a:t>・エアカップル以外に有意な差はなかった。</a:t>
            </a:r>
            <a:endParaRPr lang="en-US" altLang="ja-JP" dirty="0"/>
          </a:p>
          <a:p>
            <a:pPr marL="228600" lvl="0" indent="-50800" algn="l" rtl="0">
              <a:lnSpc>
                <a:spcPct val="120000"/>
              </a:lnSpc>
              <a:spcBef>
                <a:spcPts val="0"/>
              </a:spcBef>
              <a:spcAft>
                <a:spcPts val="0"/>
              </a:spcAft>
              <a:buClr>
                <a:schemeClr val="dk1"/>
              </a:buClr>
              <a:buSzPts val="2800"/>
              <a:buNone/>
            </a:pPr>
            <a:r>
              <a:rPr lang="ja-JP" altLang="en-US" dirty="0"/>
              <a:t>　→オプティカルグリースに決定</a:t>
            </a:r>
            <a:endParaRPr lang="en-US" altLang="ja-JP" dirty="0"/>
          </a:p>
        </p:txBody>
      </p:sp>
      <p:sp>
        <p:nvSpPr>
          <p:cNvPr id="2" name="正方形/長方形 1">
            <a:extLst>
              <a:ext uri="{FF2B5EF4-FFF2-40B4-BE49-F238E27FC236}">
                <a16:creationId xmlns:a16="http://schemas.microsoft.com/office/drawing/2014/main" id="{014C1CD8-1222-1ECF-A11B-6594878E827B}"/>
              </a:ext>
            </a:extLst>
          </p:cNvPr>
          <p:cNvSpPr/>
          <p:nvPr/>
        </p:nvSpPr>
        <p:spPr>
          <a:xfrm>
            <a:off x="1677504" y="3359722"/>
            <a:ext cx="1521353" cy="1010052"/>
          </a:xfrm>
          <a:prstGeom prst="rect">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鉛ガラス</a:t>
            </a:r>
          </a:p>
        </p:txBody>
      </p:sp>
      <p:sp>
        <p:nvSpPr>
          <p:cNvPr id="3" name="正方形/長方形 2">
            <a:extLst>
              <a:ext uri="{FF2B5EF4-FFF2-40B4-BE49-F238E27FC236}">
                <a16:creationId xmlns:a16="http://schemas.microsoft.com/office/drawing/2014/main" id="{F36B29BE-2CFC-A635-1F44-7444F55D1CF3}"/>
              </a:ext>
            </a:extLst>
          </p:cNvPr>
          <p:cNvSpPr/>
          <p:nvPr/>
        </p:nvSpPr>
        <p:spPr>
          <a:xfrm>
            <a:off x="3198857" y="3359722"/>
            <a:ext cx="1521353" cy="1010051"/>
          </a:xfrm>
          <a:prstGeom prst="rect">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鉛ガラス</a:t>
            </a:r>
          </a:p>
        </p:txBody>
      </p:sp>
      <p:sp>
        <p:nvSpPr>
          <p:cNvPr id="4" name="正方形/長方形 3">
            <a:extLst>
              <a:ext uri="{FF2B5EF4-FFF2-40B4-BE49-F238E27FC236}">
                <a16:creationId xmlns:a16="http://schemas.microsoft.com/office/drawing/2014/main" id="{CF0E0F44-DA5D-1874-7F1F-5E4E78FA1FC0}"/>
              </a:ext>
            </a:extLst>
          </p:cNvPr>
          <p:cNvSpPr/>
          <p:nvPr/>
        </p:nvSpPr>
        <p:spPr>
          <a:xfrm>
            <a:off x="4720210" y="3497109"/>
            <a:ext cx="799421" cy="58474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PMT</a:t>
            </a:r>
            <a:endParaRPr kumimoji="1" lang="ja-JP" altLang="en-US" dirty="0"/>
          </a:p>
        </p:txBody>
      </p:sp>
      <p:cxnSp>
        <p:nvCxnSpPr>
          <p:cNvPr id="8" name="直線矢印コネクタ 7">
            <a:extLst>
              <a:ext uri="{FF2B5EF4-FFF2-40B4-BE49-F238E27FC236}">
                <a16:creationId xmlns:a16="http://schemas.microsoft.com/office/drawing/2014/main" id="{80F874BD-A407-6CEF-B087-DAE35D51ED06}"/>
              </a:ext>
            </a:extLst>
          </p:cNvPr>
          <p:cNvCxnSpPr>
            <a:cxnSpLocks/>
            <a:stCxn id="11" idx="1"/>
          </p:cNvCxnSpPr>
          <p:nvPr/>
        </p:nvCxnSpPr>
        <p:spPr>
          <a:xfrm flipH="1">
            <a:off x="4734975" y="2937540"/>
            <a:ext cx="286754" cy="559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33507DD4-381A-A7EA-C02A-ACCC3ECDD091}"/>
              </a:ext>
            </a:extLst>
          </p:cNvPr>
          <p:cNvSpPr txBox="1"/>
          <p:nvPr/>
        </p:nvSpPr>
        <p:spPr>
          <a:xfrm>
            <a:off x="5036359" y="2558155"/>
            <a:ext cx="2088592" cy="707886"/>
          </a:xfrm>
          <a:prstGeom prst="rect">
            <a:avLst/>
          </a:prstGeom>
          <a:noFill/>
        </p:spPr>
        <p:txBody>
          <a:bodyPr wrap="square" rtlCol="0">
            <a:spAutoFit/>
          </a:bodyPr>
          <a:lstStyle/>
          <a:p>
            <a:r>
              <a:rPr kumimoji="1" lang="ja-JP" altLang="en-US" sz="2000" dirty="0"/>
              <a:t>オプティカルグリース接合</a:t>
            </a:r>
          </a:p>
        </p:txBody>
      </p:sp>
      <p:sp>
        <p:nvSpPr>
          <p:cNvPr id="11" name="正方形/長方形 10">
            <a:extLst>
              <a:ext uri="{FF2B5EF4-FFF2-40B4-BE49-F238E27FC236}">
                <a16:creationId xmlns:a16="http://schemas.microsoft.com/office/drawing/2014/main" id="{6C37E015-242F-F974-1213-71DA80196E48}"/>
              </a:ext>
            </a:extLst>
          </p:cNvPr>
          <p:cNvSpPr/>
          <p:nvPr/>
        </p:nvSpPr>
        <p:spPr>
          <a:xfrm>
            <a:off x="5021729" y="2558155"/>
            <a:ext cx="2029416" cy="7587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a:extLst>
              <a:ext uri="{FF2B5EF4-FFF2-40B4-BE49-F238E27FC236}">
                <a16:creationId xmlns:a16="http://schemas.microsoft.com/office/drawing/2014/main" id="{B207890C-6A31-0B5F-C2D6-FF7D3191510F}"/>
              </a:ext>
            </a:extLst>
          </p:cNvPr>
          <p:cNvCxnSpPr>
            <a:cxnSpLocks/>
          </p:cNvCxnSpPr>
          <p:nvPr/>
        </p:nvCxnSpPr>
        <p:spPr>
          <a:xfrm>
            <a:off x="3198857" y="3104678"/>
            <a:ext cx="0" cy="284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67CD6AB1-81FB-AD8B-C2A4-E23492B0EE0E}"/>
              </a:ext>
            </a:extLst>
          </p:cNvPr>
          <p:cNvSpPr txBox="1"/>
          <p:nvPr/>
        </p:nvSpPr>
        <p:spPr>
          <a:xfrm>
            <a:off x="2403840" y="2447277"/>
            <a:ext cx="1476373" cy="646331"/>
          </a:xfrm>
          <a:prstGeom prst="rect">
            <a:avLst/>
          </a:prstGeom>
          <a:noFill/>
        </p:spPr>
        <p:txBody>
          <a:bodyPr wrap="square" rtlCol="0">
            <a:spAutoFit/>
          </a:bodyPr>
          <a:lstStyle/>
          <a:p>
            <a:r>
              <a:rPr kumimoji="1" lang="ja-JP" altLang="en-US" sz="1800" dirty="0"/>
              <a:t>四種の接合で比較実験</a:t>
            </a:r>
          </a:p>
        </p:txBody>
      </p:sp>
      <p:sp>
        <p:nvSpPr>
          <p:cNvPr id="16" name="正方形/長方形 15">
            <a:extLst>
              <a:ext uri="{FF2B5EF4-FFF2-40B4-BE49-F238E27FC236}">
                <a16:creationId xmlns:a16="http://schemas.microsoft.com/office/drawing/2014/main" id="{3539E772-9972-C76E-6235-AE056AB0792B}"/>
              </a:ext>
            </a:extLst>
          </p:cNvPr>
          <p:cNvSpPr/>
          <p:nvPr/>
        </p:nvSpPr>
        <p:spPr>
          <a:xfrm>
            <a:off x="2314575" y="2379325"/>
            <a:ext cx="1557338" cy="7587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88ABC9BC-88A0-AF07-0731-401CA56030F4}"/>
              </a:ext>
            </a:extLst>
          </p:cNvPr>
          <p:cNvSpPr/>
          <p:nvPr/>
        </p:nvSpPr>
        <p:spPr>
          <a:xfrm>
            <a:off x="771785" y="3497109"/>
            <a:ext cx="808892" cy="532077"/>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a:t>e+</a:t>
            </a:r>
            <a:endParaRPr kumimoji="1" lang="ja-JP" altLang="en-US" dirty="0"/>
          </a:p>
        </p:txBody>
      </p:sp>
      <p:cxnSp>
        <p:nvCxnSpPr>
          <p:cNvPr id="12" name="直線コネクタ 11">
            <a:extLst>
              <a:ext uri="{FF2B5EF4-FFF2-40B4-BE49-F238E27FC236}">
                <a16:creationId xmlns:a16="http://schemas.microsoft.com/office/drawing/2014/main" id="{258DAEB6-74ED-2048-7C10-47EB6182CF2E}"/>
              </a:ext>
            </a:extLst>
          </p:cNvPr>
          <p:cNvCxnSpPr>
            <a:cxnSpLocks/>
          </p:cNvCxnSpPr>
          <p:nvPr/>
        </p:nvCxnSpPr>
        <p:spPr>
          <a:xfrm>
            <a:off x="9435069" y="105482"/>
            <a:ext cx="0" cy="637561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1FC0A2C-334B-F94A-2A1B-B14BD602DD8F}"/>
              </a:ext>
            </a:extLst>
          </p:cNvPr>
          <p:cNvCxnSpPr>
            <a:cxnSpLocks/>
          </p:cNvCxnSpPr>
          <p:nvPr/>
        </p:nvCxnSpPr>
        <p:spPr>
          <a:xfrm>
            <a:off x="10154005" y="120759"/>
            <a:ext cx="13938" cy="634457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7E27F067-9606-BDE5-D20C-79E0C2ABB22D}"/>
              </a:ext>
            </a:extLst>
          </p:cNvPr>
          <p:cNvSpPr txBox="1"/>
          <p:nvPr/>
        </p:nvSpPr>
        <p:spPr>
          <a:xfrm>
            <a:off x="10466125" y="221149"/>
            <a:ext cx="1494691" cy="707886"/>
          </a:xfrm>
          <a:prstGeom prst="rect">
            <a:avLst/>
          </a:prstGeom>
          <a:solidFill>
            <a:schemeClr val="bg1"/>
          </a:solidFill>
        </p:spPr>
        <p:txBody>
          <a:bodyPr wrap="square" rtlCol="0">
            <a:spAutoFit/>
          </a:bodyPr>
          <a:lstStyle/>
          <a:p>
            <a:r>
              <a:rPr kumimoji="1" lang="ja-JP" altLang="en-US" sz="2000" b="1" dirty="0"/>
              <a:t>紫外線硬化樹脂</a:t>
            </a:r>
          </a:p>
        </p:txBody>
      </p:sp>
      <p:sp>
        <p:nvSpPr>
          <p:cNvPr id="24" name="テキスト ボックス 23">
            <a:extLst>
              <a:ext uri="{FF2B5EF4-FFF2-40B4-BE49-F238E27FC236}">
                <a16:creationId xmlns:a16="http://schemas.microsoft.com/office/drawing/2014/main" id="{3816F78D-EEA6-145E-39A1-4E85790196A7}"/>
              </a:ext>
            </a:extLst>
          </p:cNvPr>
          <p:cNvSpPr txBox="1"/>
          <p:nvPr/>
        </p:nvSpPr>
        <p:spPr>
          <a:xfrm>
            <a:off x="10371212" y="3634883"/>
            <a:ext cx="1820785" cy="400110"/>
          </a:xfrm>
          <a:prstGeom prst="rect">
            <a:avLst/>
          </a:prstGeom>
          <a:solidFill>
            <a:schemeClr val="bg1"/>
          </a:solidFill>
        </p:spPr>
        <p:txBody>
          <a:bodyPr wrap="square" rtlCol="0">
            <a:spAutoFit/>
          </a:bodyPr>
          <a:lstStyle/>
          <a:p>
            <a:r>
              <a:rPr kumimoji="1" lang="ja-JP" altLang="en-US" sz="2000" b="1" dirty="0"/>
              <a:t>エアカップル</a:t>
            </a:r>
          </a:p>
        </p:txBody>
      </p:sp>
      <p:sp>
        <p:nvSpPr>
          <p:cNvPr id="32" name="テキスト ボックス 31">
            <a:extLst>
              <a:ext uri="{FF2B5EF4-FFF2-40B4-BE49-F238E27FC236}">
                <a16:creationId xmlns:a16="http://schemas.microsoft.com/office/drawing/2014/main" id="{C90D9B81-95FD-529C-094E-B7259A118497}"/>
              </a:ext>
            </a:extLst>
          </p:cNvPr>
          <p:cNvSpPr txBox="1"/>
          <p:nvPr/>
        </p:nvSpPr>
        <p:spPr>
          <a:xfrm>
            <a:off x="10293316" y="1932221"/>
            <a:ext cx="1820780" cy="707886"/>
          </a:xfrm>
          <a:prstGeom prst="rect">
            <a:avLst/>
          </a:prstGeom>
          <a:solidFill>
            <a:schemeClr val="bg1"/>
          </a:solidFill>
        </p:spPr>
        <p:txBody>
          <a:bodyPr wrap="square" rtlCol="0">
            <a:spAutoFit/>
          </a:bodyPr>
          <a:lstStyle/>
          <a:p>
            <a:r>
              <a:rPr kumimoji="1" lang="ja-JP" altLang="en-US" sz="2000" b="1" dirty="0"/>
              <a:t>オプティカルグリース</a:t>
            </a:r>
          </a:p>
        </p:txBody>
      </p:sp>
      <p:sp>
        <p:nvSpPr>
          <p:cNvPr id="29" name="テキスト ボックス 28">
            <a:extLst>
              <a:ext uri="{FF2B5EF4-FFF2-40B4-BE49-F238E27FC236}">
                <a16:creationId xmlns:a16="http://schemas.microsoft.com/office/drawing/2014/main" id="{01A77159-CB12-7F51-C463-BA29F8E0C133}"/>
              </a:ext>
            </a:extLst>
          </p:cNvPr>
          <p:cNvSpPr txBox="1"/>
          <p:nvPr/>
        </p:nvSpPr>
        <p:spPr>
          <a:xfrm>
            <a:off x="10346785" y="5326143"/>
            <a:ext cx="1820779" cy="707886"/>
          </a:xfrm>
          <a:prstGeom prst="rect">
            <a:avLst/>
          </a:prstGeom>
          <a:solidFill>
            <a:schemeClr val="bg1"/>
          </a:solidFill>
        </p:spPr>
        <p:txBody>
          <a:bodyPr wrap="square" rtlCol="0">
            <a:spAutoFit/>
          </a:bodyPr>
          <a:lstStyle/>
          <a:p>
            <a:r>
              <a:rPr kumimoji="1" lang="ja-JP" altLang="en-US" sz="2000" b="1" dirty="0"/>
              <a:t>オプティカルセメント</a:t>
            </a:r>
          </a:p>
        </p:txBody>
      </p:sp>
      <p:sp>
        <p:nvSpPr>
          <p:cNvPr id="5" name="スライド番号プレースホルダー 4">
            <a:extLst>
              <a:ext uri="{FF2B5EF4-FFF2-40B4-BE49-F238E27FC236}">
                <a16:creationId xmlns:a16="http://schemas.microsoft.com/office/drawing/2014/main" id="{B157A30D-DEC2-A2D0-DD12-46AF55C87463}"/>
              </a:ext>
            </a:extLst>
          </p:cNvPr>
          <p:cNvSpPr>
            <a:spLocks noGrp="1"/>
          </p:cNvSpPr>
          <p:nvPr>
            <p:ph type="sldNum" idx="12"/>
          </p:nvPr>
        </p:nvSpPr>
        <p:spPr>
          <a:xfrm>
            <a:off x="8364937" y="6356350"/>
            <a:ext cx="2743200" cy="365125"/>
          </a:xfrm>
        </p:spPr>
        <p:txBody>
          <a:bodyPr/>
          <a:lstStyle/>
          <a:p>
            <a:pPr marL="0" lvl="0" indent="0" algn="r" rtl="0">
              <a:spcBef>
                <a:spcPts val="0"/>
              </a:spcBef>
              <a:spcAft>
                <a:spcPts val="0"/>
              </a:spcAft>
              <a:buNone/>
            </a:pPr>
            <a:fld id="{00000000-1234-1234-1234-123412341234}" type="slidenum">
              <a:rPr lang="en-US" altLang="ja-JP" smtClean="0"/>
              <a:t>9</a:t>
            </a:fld>
            <a:endParaRPr lang="ja-JP" altLang="en-US"/>
          </a:p>
        </p:txBody>
      </p:sp>
      <p:sp>
        <p:nvSpPr>
          <p:cNvPr id="27" name="テキスト ボックス 26">
            <a:extLst>
              <a:ext uri="{FF2B5EF4-FFF2-40B4-BE49-F238E27FC236}">
                <a16:creationId xmlns:a16="http://schemas.microsoft.com/office/drawing/2014/main" id="{F3E7822A-A7E0-4E12-62F1-9999FFFB185A}"/>
              </a:ext>
            </a:extLst>
          </p:cNvPr>
          <p:cNvSpPr txBox="1"/>
          <p:nvPr/>
        </p:nvSpPr>
        <p:spPr>
          <a:xfrm>
            <a:off x="7740869" y="6356350"/>
            <a:ext cx="1077809" cy="433271"/>
          </a:xfrm>
          <a:prstGeom prst="rect">
            <a:avLst/>
          </a:prstGeom>
          <a:noFill/>
        </p:spPr>
        <p:txBody>
          <a:bodyPr wrap="square" rtlCol="0">
            <a:spAutoFit/>
          </a:bodyPr>
          <a:lstStyle/>
          <a:p>
            <a:endParaRPr kumimoji="1" lang="ja-JP" altLang="en-US" dirty="0"/>
          </a:p>
        </p:txBody>
      </p:sp>
      <p:sp>
        <p:nvSpPr>
          <p:cNvPr id="28" name="テキスト ボックス 27">
            <a:extLst>
              <a:ext uri="{FF2B5EF4-FFF2-40B4-BE49-F238E27FC236}">
                <a16:creationId xmlns:a16="http://schemas.microsoft.com/office/drawing/2014/main" id="{397B9456-7406-AB0E-0802-76B6BFA7D4C0}"/>
              </a:ext>
            </a:extLst>
          </p:cNvPr>
          <p:cNvSpPr txBox="1"/>
          <p:nvPr/>
        </p:nvSpPr>
        <p:spPr>
          <a:xfrm>
            <a:off x="8732765" y="6524616"/>
            <a:ext cx="2283113" cy="400110"/>
          </a:xfrm>
          <a:prstGeom prst="rect">
            <a:avLst/>
          </a:prstGeom>
          <a:noFill/>
        </p:spPr>
        <p:txBody>
          <a:bodyPr wrap="square" rtlCol="0">
            <a:spAutoFit/>
          </a:bodyPr>
          <a:lstStyle/>
          <a:p>
            <a:r>
              <a:rPr kumimoji="1" lang="en-US" altLang="ja-JP" sz="2000" b="1" dirty="0"/>
              <a:t>QDC</a:t>
            </a:r>
            <a:r>
              <a:rPr kumimoji="1" lang="ja-JP" altLang="en-US" sz="2000" b="1" dirty="0"/>
              <a:t>チャンネル</a:t>
            </a:r>
          </a:p>
        </p:txBody>
      </p:sp>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11559</TotalTime>
  <Words>2095</Words>
  <Application>Microsoft Office PowerPoint</Application>
  <PresentationFormat>ワイド画面</PresentationFormat>
  <Paragraphs>188</Paragraphs>
  <Slides>19</Slides>
  <Notes>19</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19</vt:i4>
      </vt:variant>
    </vt:vector>
  </HeadingPairs>
  <TitlesOfParts>
    <vt:vector size="22" baseType="lpstr">
      <vt:lpstr>Arial</vt:lpstr>
      <vt:lpstr>Cambria Math</vt:lpstr>
      <vt:lpstr>Office テーマ</vt:lpstr>
      <vt:lpstr>ハイパートライトンの 寿命直接測定のための カロリメーターの建設</vt:lpstr>
      <vt:lpstr>ハイパートライトン</vt:lpstr>
      <vt:lpstr>実験手法</vt:lpstr>
      <vt:lpstr>実験手法 (2)</vt:lpstr>
      <vt:lpstr>前方カロリメーターの仕様</vt:lpstr>
      <vt:lpstr>(K^-,π^0 )反応による(_Λ^4)H生成の確認</vt:lpstr>
      <vt:lpstr>(_Λ^3)H生成断面積の確認</vt:lpstr>
      <vt:lpstr>カロリメーターのアップグレード</vt:lpstr>
      <vt:lpstr>鉛ガラスの接合方法の決定</vt:lpstr>
      <vt:lpstr>カロリメーター建設の現状</vt:lpstr>
      <vt:lpstr>まとめ</vt:lpstr>
      <vt:lpstr>バックアップ</vt:lpstr>
      <vt:lpstr>Momentum transfer</vt:lpstr>
      <vt:lpstr>LeadGlassシミュレーション</vt:lpstr>
      <vt:lpstr>鉛フッ素放射線耐性</vt:lpstr>
      <vt:lpstr>(_Λ^3)Hライフタイム</vt:lpstr>
      <vt:lpstr>PowerPoint プレゼンテーション</vt:lpstr>
      <vt:lpstr>前方カロリメーターでのカット</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ハイパートライトンの 寿命直接測定のための カロリメーターの建設</dc:title>
  <dc:creator>鶴田　雅人</dc:creator>
  <cp:lastModifiedBy>鶴田　雅人</cp:lastModifiedBy>
  <cp:revision>431</cp:revision>
  <cp:lastPrinted>2023-03-23T08:51:56Z</cp:lastPrinted>
  <dcterms:created xsi:type="dcterms:W3CDTF">2023-02-27T01:26:53Z</dcterms:created>
  <dcterms:modified xsi:type="dcterms:W3CDTF">2023-03-23T21:58:30Z</dcterms:modified>
</cp:coreProperties>
</file>